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3"/>
  </p:sldMasterIdLst>
  <p:sldIdLst>
    <p:sldId id="256" r:id="rId4"/>
    <p:sldId id="257" r:id="rId5"/>
    <p:sldId id="282" r:id="rId6"/>
    <p:sldId id="283" r:id="rId7"/>
    <p:sldId id="281" r:id="rId8"/>
    <p:sldId id="285" r:id="rId9"/>
    <p:sldId id="278" r:id="rId10"/>
    <p:sldId id="280" r:id="rId11"/>
    <p:sldId id="286" r:id="rId12"/>
  </p:sldIdLst>
  <p:sldSz cx="9906000" cy="6858000" type="A4"/>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C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878F6B-6AEE-45FC-9BA6-EBE4A4EFCBD7}" v="4" dt="2022-12-06T09:22:50.2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1" autoAdjust="0"/>
    <p:restoredTop sz="94660"/>
  </p:normalViewPr>
  <p:slideViewPr>
    <p:cSldViewPr snapToGrid="0">
      <p:cViewPr varScale="1">
        <p:scale>
          <a:sx n="112" d="100"/>
          <a:sy n="112" d="100"/>
        </p:scale>
        <p:origin x="106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ten Carlsen" userId="df58daa3-5709-4f74-bd57-c26b912a19e1" providerId="ADAL" clId="{DF878F6B-6AEE-45FC-9BA6-EBE4A4EFCBD7}"/>
    <pc:docChg chg="custSel modSld">
      <pc:chgData name="Morten Carlsen" userId="df58daa3-5709-4f74-bd57-c26b912a19e1" providerId="ADAL" clId="{DF878F6B-6AEE-45FC-9BA6-EBE4A4EFCBD7}" dt="2022-12-06T09:22:39.874" v="252" actId="20577"/>
      <pc:docMkLst>
        <pc:docMk/>
      </pc:docMkLst>
      <pc:sldChg chg="modSp mod">
        <pc:chgData name="Morten Carlsen" userId="df58daa3-5709-4f74-bd57-c26b912a19e1" providerId="ADAL" clId="{DF878F6B-6AEE-45FC-9BA6-EBE4A4EFCBD7}" dt="2022-12-06T09:02:24.323" v="42" actId="20577"/>
        <pc:sldMkLst>
          <pc:docMk/>
          <pc:sldMk cId="3072371265" sldId="257"/>
        </pc:sldMkLst>
        <pc:spChg chg="mod">
          <ac:chgData name="Morten Carlsen" userId="df58daa3-5709-4f74-bd57-c26b912a19e1" providerId="ADAL" clId="{DF878F6B-6AEE-45FC-9BA6-EBE4A4EFCBD7}" dt="2022-12-06T09:02:12.162" v="31" actId="20577"/>
          <ac:spMkLst>
            <pc:docMk/>
            <pc:sldMk cId="3072371265" sldId="257"/>
            <ac:spMk id="3" creationId="{00000000-0000-0000-0000-000000000000}"/>
          </ac:spMkLst>
        </pc:spChg>
        <pc:spChg chg="mod">
          <ac:chgData name="Morten Carlsen" userId="df58daa3-5709-4f74-bd57-c26b912a19e1" providerId="ADAL" clId="{DF878F6B-6AEE-45FC-9BA6-EBE4A4EFCBD7}" dt="2022-12-06T08:59:03.765" v="2" actId="20577"/>
          <ac:spMkLst>
            <pc:docMk/>
            <pc:sldMk cId="3072371265" sldId="257"/>
            <ac:spMk id="4" creationId="{00000000-0000-0000-0000-000000000000}"/>
          </ac:spMkLst>
        </pc:spChg>
        <pc:spChg chg="mod">
          <ac:chgData name="Morten Carlsen" userId="df58daa3-5709-4f74-bd57-c26b912a19e1" providerId="ADAL" clId="{DF878F6B-6AEE-45FC-9BA6-EBE4A4EFCBD7}" dt="2022-12-06T09:02:24.323" v="42" actId="20577"/>
          <ac:spMkLst>
            <pc:docMk/>
            <pc:sldMk cId="3072371265" sldId="257"/>
            <ac:spMk id="5" creationId="{00000000-0000-0000-0000-000000000000}"/>
          </ac:spMkLst>
        </pc:spChg>
      </pc:sldChg>
      <pc:sldChg chg="modSp mod">
        <pc:chgData name="Morten Carlsen" userId="df58daa3-5709-4f74-bd57-c26b912a19e1" providerId="ADAL" clId="{DF878F6B-6AEE-45FC-9BA6-EBE4A4EFCBD7}" dt="2022-12-06T09:20:31.961" v="98" actId="20577"/>
        <pc:sldMkLst>
          <pc:docMk/>
          <pc:sldMk cId="748180104" sldId="278"/>
        </pc:sldMkLst>
        <pc:spChg chg="mod">
          <ac:chgData name="Morten Carlsen" userId="df58daa3-5709-4f74-bd57-c26b912a19e1" providerId="ADAL" clId="{DF878F6B-6AEE-45FC-9BA6-EBE4A4EFCBD7}" dt="2022-12-06T09:19:28.506" v="77" actId="20577"/>
          <ac:spMkLst>
            <pc:docMk/>
            <pc:sldMk cId="748180104" sldId="278"/>
            <ac:spMk id="3" creationId="{00000000-0000-0000-0000-000000000000}"/>
          </ac:spMkLst>
        </pc:spChg>
        <pc:spChg chg="mod">
          <ac:chgData name="Morten Carlsen" userId="df58daa3-5709-4f74-bd57-c26b912a19e1" providerId="ADAL" clId="{DF878F6B-6AEE-45FC-9BA6-EBE4A4EFCBD7}" dt="2022-12-06T09:20:10.338" v="87" actId="20577"/>
          <ac:spMkLst>
            <pc:docMk/>
            <pc:sldMk cId="748180104" sldId="278"/>
            <ac:spMk id="4" creationId="{00000000-0000-0000-0000-000000000000}"/>
          </ac:spMkLst>
        </pc:spChg>
        <pc:spChg chg="mod">
          <ac:chgData name="Morten Carlsen" userId="df58daa3-5709-4f74-bd57-c26b912a19e1" providerId="ADAL" clId="{DF878F6B-6AEE-45FC-9BA6-EBE4A4EFCBD7}" dt="2022-12-06T09:20:31.961" v="98" actId="20577"/>
          <ac:spMkLst>
            <pc:docMk/>
            <pc:sldMk cId="748180104" sldId="278"/>
            <ac:spMk id="5" creationId="{00000000-0000-0000-0000-000000000000}"/>
          </ac:spMkLst>
        </pc:spChg>
      </pc:sldChg>
      <pc:sldChg chg="modSp mod">
        <pc:chgData name="Morten Carlsen" userId="df58daa3-5709-4f74-bd57-c26b912a19e1" providerId="ADAL" clId="{DF878F6B-6AEE-45FC-9BA6-EBE4A4EFCBD7}" dt="2022-12-06T09:21:57.482" v="177" actId="20577"/>
        <pc:sldMkLst>
          <pc:docMk/>
          <pc:sldMk cId="962853061" sldId="280"/>
        </pc:sldMkLst>
        <pc:spChg chg="mod">
          <ac:chgData name="Morten Carlsen" userId="df58daa3-5709-4f74-bd57-c26b912a19e1" providerId="ADAL" clId="{DF878F6B-6AEE-45FC-9BA6-EBE4A4EFCBD7}" dt="2022-12-06T09:21:57.482" v="177" actId="20577"/>
          <ac:spMkLst>
            <pc:docMk/>
            <pc:sldMk cId="962853061" sldId="280"/>
            <ac:spMk id="2" creationId="{00000000-0000-0000-0000-000000000000}"/>
          </ac:spMkLst>
        </pc:spChg>
      </pc:sldChg>
      <pc:sldChg chg="modSp mod">
        <pc:chgData name="Morten Carlsen" userId="df58daa3-5709-4f74-bd57-c26b912a19e1" providerId="ADAL" clId="{DF878F6B-6AEE-45FC-9BA6-EBE4A4EFCBD7}" dt="2022-12-06T09:05:01.345" v="69" actId="20577"/>
        <pc:sldMkLst>
          <pc:docMk/>
          <pc:sldMk cId="2495730076" sldId="283"/>
        </pc:sldMkLst>
        <pc:spChg chg="mod">
          <ac:chgData name="Morten Carlsen" userId="df58daa3-5709-4f74-bd57-c26b912a19e1" providerId="ADAL" clId="{DF878F6B-6AEE-45FC-9BA6-EBE4A4EFCBD7}" dt="2022-12-06T09:03:38.018" v="49" actId="20577"/>
          <ac:spMkLst>
            <pc:docMk/>
            <pc:sldMk cId="2495730076" sldId="283"/>
            <ac:spMk id="2" creationId="{00000000-0000-0000-0000-000000000000}"/>
          </ac:spMkLst>
        </pc:spChg>
        <pc:spChg chg="mod">
          <ac:chgData name="Morten Carlsen" userId="df58daa3-5709-4f74-bd57-c26b912a19e1" providerId="ADAL" clId="{DF878F6B-6AEE-45FC-9BA6-EBE4A4EFCBD7}" dt="2022-12-06T09:04:35.955" v="56" actId="20577"/>
          <ac:spMkLst>
            <pc:docMk/>
            <pc:sldMk cId="2495730076" sldId="283"/>
            <ac:spMk id="3" creationId="{00000000-0000-0000-0000-000000000000}"/>
          </ac:spMkLst>
        </pc:spChg>
        <pc:spChg chg="mod">
          <ac:chgData name="Morten Carlsen" userId="df58daa3-5709-4f74-bd57-c26b912a19e1" providerId="ADAL" clId="{DF878F6B-6AEE-45FC-9BA6-EBE4A4EFCBD7}" dt="2022-12-06T09:03:30.770" v="48" actId="20577"/>
          <ac:spMkLst>
            <pc:docMk/>
            <pc:sldMk cId="2495730076" sldId="283"/>
            <ac:spMk id="4" creationId="{00000000-0000-0000-0000-000000000000}"/>
          </ac:spMkLst>
        </pc:spChg>
        <pc:spChg chg="mod">
          <ac:chgData name="Morten Carlsen" userId="df58daa3-5709-4f74-bd57-c26b912a19e1" providerId="ADAL" clId="{DF878F6B-6AEE-45FC-9BA6-EBE4A4EFCBD7}" dt="2022-12-06T09:05:01.345" v="69" actId="20577"/>
          <ac:spMkLst>
            <pc:docMk/>
            <pc:sldMk cId="2495730076" sldId="283"/>
            <ac:spMk id="5" creationId="{00000000-0000-0000-0000-000000000000}"/>
          </ac:spMkLst>
        </pc:spChg>
      </pc:sldChg>
      <pc:sldChg chg="modSp mod">
        <pc:chgData name="Morten Carlsen" userId="df58daa3-5709-4f74-bd57-c26b912a19e1" providerId="ADAL" clId="{DF878F6B-6AEE-45FC-9BA6-EBE4A4EFCBD7}" dt="2022-12-06T09:22:39.874" v="252" actId="20577"/>
        <pc:sldMkLst>
          <pc:docMk/>
          <pc:sldMk cId="3923595159" sldId="286"/>
        </pc:sldMkLst>
        <pc:spChg chg="mod">
          <ac:chgData name="Morten Carlsen" userId="df58daa3-5709-4f74-bd57-c26b912a19e1" providerId="ADAL" clId="{DF878F6B-6AEE-45FC-9BA6-EBE4A4EFCBD7}" dt="2022-12-06T09:22:39.874" v="252" actId="20577"/>
          <ac:spMkLst>
            <pc:docMk/>
            <pc:sldMk cId="3923595159" sldId="286"/>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da-DK"/>
              <a:t>Klik for at redigere i master</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i master</a:t>
            </a:r>
            <a:endParaRPr lang="en-US" dirty="0"/>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1953732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Vertical Text Placeholder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4003942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da-DK"/>
              <a:t>Klik for at redigere i master</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27032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Content Placeholder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3315805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da-DK"/>
              <a:t>Klik for at redigere i master</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i master</a:t>
            </a:r>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3143766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201CF547-2A20-4493-85CA-90573AC3A882}" type="datetimeFigureOut">
              <a:rPr lang="da-DK" smtClean="0"/>
              <a:t>06-12-22</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1955433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da-DK"/>
              <a:t>Klik for at redigere i master</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Content Placeholder 3"/>
          <p:cNvSpPr>
            <a:spLocks noGrp="1"/>
          </p:cNvSpPr>
          <p:nvPr>
            <p:ph sz="half" idx="2"/>
          </p:nvPr>
        </p:nvSpPr>
        <p:spPr>
          <a:xfrm>
            <a:off x="682329" y="2505075"/>
            <a:ext cx="4190702" cy="368458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Content Placeholder 5"/>
          <p:cNvSpPr>
            <a:spLocks noGrp="1"/>
          </p:cNvSpPr>
          <p:nvPr>
            <p:ph sz="quarter" idx="4"/>
          </p:nvPr>
        </p:nvSpPr>
        <p:spPr>
          <a:xfrm>
            <a:off x="5014913" y="2505075"/>
            <a:ext cx="4211340" cy="368458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201CF547-2A20-4493-85CA-90573AC3A882}" type="datetimeFigureOut">
              <a:rPr lang="da-DK" smtClean="0"/>
              <a:t>06-12-22</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718401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Date Placeholder 2"/>
          <p:cNvSpPr>
            <a:spLocks noGrp="1"/>
          </p:cNvSpPr>
          <p:nvPr>
            <p:ph type="dt" sz="half" idx="10"/>
          </p:nvPr>
        </p:nvSpPr>
        <p:spPr/>
        <p:txBody>
          <a:bodyPr/>
          <a:lstStyle/>
          <a:p>
            <a:fld id="{201CF547-2A20-4493-85CA-90573AC3A882}" type="datetimeFigureOut">
              <a:rPr lang="da-DK" smtClean="0"/>
              <a:t>06-12-22</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2431034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CF547-2A20-4493-85CA-90573AC3A882}" type="datetimeFigureOut">
              <a:rPr lang="da-DK" smtClean="0"/>
              <a:t>06-12-22</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521282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a-DK"/>
              <a:t>Klik for at redigere i master</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Date Placeholder 4"/>
          <p:cNvSpPr>
            <a:spLocks noGrp="1"/>
          </p:cNvSpPr>
          <p:nvPr>
            <p:ph type="dt" sz="half" idx="10"/>
          </p:nvPr>
        </p:nvSpPr>
        <p:spPr/>
        <p:txBody>
          <a:bodyPr/>
          <a:lstStyle/>
          <a:p>
            <a:fld id="{201CF547-2A20-4493-85CA-90573AC3A882}" type="datetimeFigureOut">
              <a:rPr lang="da-DK" smtClean="0"/>
              <a:t>06-12-22</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2113875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a-DK"/>
              <a:t>Klik for at redigere i master</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Date Placeholder 4"/>
          <p:cNvSpPr>
            <a:spLocks noGrp="1"/>
          </p:cNvSpPr>
          <p:nvPr>
            <p:ph type="dt" sz="half" idx="10"/>
          </p:nvPr>
        </p:nvSpPr>
        <p:spPr/>
        <p:txBody>
          <a:bodyPr/>
          <a:lstStyle/>
          <a:p>
            <a:fld id="{201CF547-2A20-4493-85CA-90573AC3A882}" type="datetimeFigureOut">
              <a:rPr lang="da-DK" smtClean="0"/>
              <a:t>06-12-22</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359895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da-DK"/>
              <a:t>Klik for at redigere i master</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CF547-2A20-4493-85CA-90573AC3A882}" type="datetimeFigureOut">
              <a:rPr lang="da-DK" smtClean="0"/>
              <a:t>06-12-22</a:t>
            </a:fld>
            <a:endParaRPr lang="da-DK"/>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4BACD-CAB3-4E1B-8E58-72A8BA444F35}" type="slidenum">
              <a:rPr lang="da-DK" smtClean="0"/>
              <a:t>‹nr.›</a:t>
            </a:fld>
            <a:endParaRPr lang="da-DK"/>
          </a:p>
        </p:txBody>
      </p:sp>
    </p:spTree>
    <p:extLst>
      <p:ext uri="{BB962C8B-B14F-4D97-AF65-F5344CB8AC3E}">
        <p14:creationId xmlns:p14="http://schemas.microsoft.com/office/powerpoint/2010/main" val="32513742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side-walk.dk/"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ide-walk.dk/"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slideshare.net/aregh/corepaths-a-design-framework-for-findability-prioritization-and-value" TargetMode="External"/><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hyperlink" Target="http://www.side-walk.dk/" TargetMode="External"/><Relationship Id="rId4" Type="http://schemas.openxmlformats.org/officeDocument/2006/relationships/hyperlink" Target="http://www.slideshare.net/aregh/core-model-workshop"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side-walk.dk/"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side-walk.dk/" TargetMode="External"/><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3" name="Billede 2" descr="Et billede, der indeholder tekst, person">
            <a:extLst>
              <a:ext uri="{FF2B5EF4-FFF2-40B4-BE49-F238E27FC236}">
                <a16:creationId xmlns:a16="http://schemas.microsoft.com/office/drawing/2014/main" id="{744C1B40-61C5-DECE-C16B-F1B0602B52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45101"/>
            <a:ext cx="9906000" cy="7003101"/>
          </a:xfrm>
          <a:prstGeom prst="rect">
            <a:avLst/>
          </a:prstGeom>
        </p:spPr>
      </p:pic>
    </p:spTree>
    <p:extLst>
      <p:ext uri="{BB962C8B-B14F-4D97-AF65-F5344CB8AC3E}">
        <p14:creationId xmlns:p14="http://schemas.microsoft.com/office/powerpoint/2010/main" val="3249366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90908" y="794498"/>
            <a:ext cx="7419894" cy="1325563"/>
          </a:xfrm>
        </p:spPr>
        <p:txBody>
          <a:bodyPr>
            <a:normAutofit/>
          </a:bodyPr>
          <a:lstStyle/>
          <a:p>
            <a:r>
              <a:rPr lang="da-DK" sz="2800" b="1" dirty="0">
                <a:latin typeface="Lato" panose="020F0502020204030203" pitchFamily="34" charset="0"/>
                <a:cs typeface="Lato" panose="020F0502020204030203" pitchFamily="34" charset="0"/>
              </a:rPr>
              <a:t>Corepages</a:t>
            </a:r>
          </a:p>
        </p:txBody>
      </p:sp>
      <p:sp>
        <p:nvSpPr>
          <p:cNvPr id="3" name="Pladsholder til indhold 2"/>
          <p:cNvSpPr>
            <a:spLocks noGrp="1"/>
          </p:cNvSpPr>
          <p:nvPr>
            <p:ph idx="1"/>
          </p:nvPr>
        </p:nvSpPr>
        <p:spPr>
          <a:xfrm>
            <a:off x="2790908" y="1825625"/>
            <a:ext cx="6814268" cy="4351338"/>
          </a:xfrm>
        </p:spPr>
        <p:txBody>
          <a:bodyPr>
            <a:normAutofit lnSpcReduction="10000"/>
          </a:bodyPr>
          <a:lstStyle/>
          <a:p>
            <a:pPr marL="0" indent="0">
              <a:buNone/>
            </a:pPr>
            <a:r>
              <a:rPr lang="da-DK" sz="1800" dirty="0">
                <a:latin typeface="Lato" panose="020F0502020204030203" pitchFamily="34" charset="0"/>
                <a:cs typeface="Lato" panose="020F0502020204030203" pitchFamily="34" charset="0"/>
              </a:rPr>
              <a:t>- En genvej til brugerorienteret design</a:t>
            </a:r>
          </a:p>
          <a:p>
            <a:pPr marL="0" indent="0">
              <a:buNone/>
            </a:pPr>
            <a:r>
              <a:rPr lang="da-DK" sz="1200" dirty="0">
                <a:latin typeface="Lato" panose="020F0502020204030203" pitchFamily="34" charset="0"/>
                <a:cs typeface="Lato" panose="020F0502020204030203" pitchFamily="34" charset="0"/>
              </a:rPr>
              <a:t>Corepages modellen hjælper dig med at identificere de vigtigste sider på din hjemmeside. Den hjælper dig også med at identificere hvilket indhold der er vigtigt på disse sider, og dermed også hvilket indhold der grafisk bør fremhæves. Modellen hjælper også tekstforfatteren til at skrive bedre indhold. Alt sammen fordi man tager udgangspunkt i kundens behov.</a:t>
            </a:r>
          </a:p>
          <a:p>
            <a:pPr marL="0" indent="0">
              <a:buNone/>
            </a:pPr>
            <a:r>
              <a:rPr lang="da-DK" sz="1200" dirty="0">
                <a:latin typeface="Lato" panose="020F0502020204030203" pitchFamily="34" charset="0"/>
                <a:cs typeface="Lato" panose="020F0502020204030203" pitchFamily="34" charset="0"/>
              </a:rPr>
              <a:t>Modellen består af 2 sider. Den første hjælper dig med at definere hvilket indhold, der skal være på siden. Den anden side hjælper dig med at prioritere det selvsamme indhold.</a:t>
            </a:r>
          </a:p>
          <a:p>
            <a:pPr marL="0" indent="0">
              <a:buNone/>
            </a:pPr>
            <a:r>
              <a:rPr lang="da-DK" sz="1200" dirty="0">
                <a:latin typeface="Lato" panose="020F0502020204030203" pitchFamily="34" charset="0"/>
                <a:cs typeface="Lato" panose="020F0502020204030203" pitchFamily="34" charset="0"/>
              </a:rPr>
              <a:t>Vi anbefaler at afholde en workshop med udgangspunkt i Corepage modellen før et nyt webprojekt igangsættes. </a:t>
            </a:r>
          </a:p>
          <a:p>
            <a:pPr marL="0" indent="0">
              <a:buNone/>
            </a:pPr>
            <a:endParaRPr lang="da-DK" sz="1200" b="1" dirty="0">
              <a:latin typeface="Lato" panose="020F0502020204030203" pitchFamily="34" charset="0"/>
              <a:cs typeface="Lato" panose="020F0502020204030203" pitchFamily="34" charset="0"/>
            </a:endParaRPr>
          </a:p>
          <a:p>
            <a:pPr marL="0" indent="0">
              <a:buNone/>
            </a:pPr>
            <a:r>
              <a:rPr lang="da-DK" sz="1200" b="1" dirty="0">
                <a:latin typeface="Lato" panose="020F0502020204030203" pitchFamily="34" charset="0"/>
                <a:cs typeface="Lato" panose="020F0502020204030203" pitchFamily="34" charset="0"/>
              </a:rPr>
              <a:t>Det skal du bruge:</a:t>
            </a:r>
          </a:p>
          <a:p>
            <a:pPr>
              <a:buFont typeface="+mj-lt"/>
              <a:buAutoNum type="arabicPeriod"/>
            </a:pPr>
            <a:r>
              <a:rPr lang="da-DK" sz="1200" dirty="0">
                <a:latin typeface="Lato" panose="020F0502020204030203" pitchFamily="34" charset="0"/>
                <a:cs typeface="Lato" panose="020F0502020204030203" pitchFamily="34" charset="0"/>
              </a:rPr>
              <a:t>Dine forretningsmål!</a:t>
            </a:r>
          </a:p>
          <a:p>
            <a:pPr>
              <a:buFont typeface="+mj-lt"/>
              <a:buAutoNum type="arabicPeriod"/>
            </a:pPr>
            <a:r>
              <a:rPr lang="da-DK" sz="1200" dirty="0">
                <a:latin typeface="Lato" panose="020F0502020204030203" pitchFamily="34" charset="0"/>
                <a:cs typeface="Lato" panose="020F0502020204030203" pitchFamily="34" charset="0"/>
              </a:rPr>
              <a:t>Brugernes mål! (Kræver sin egen analyse – vi anbefaler at man udarbejder </a:t>
            </a:r>
            <a:r>
              <a:rPr lang="da-DK" sz="1200" i="1" dirty="0">
                <a:latin typeface="Lato" panose="020F0502020204030203" pitchFamily="34" charset="0"/>
                <a:cs typeface="Lato" panose="020F0502020204030203" pitchFamily="34" charset="0"/>
              </a:rPr>
              <a:t>Personaer</a:t>
            </a:r>
            <a:r>
              <a:rPr lang="da-DK" sz="1200" dirty="0">
                <a:latin typeface="Lato" panose="020F0502020204030203" pitchFamily="34" charset="0"/>
                <a:cs typeface="Lato" panose="020F0502020204030203" pitchFamily="34" charset="0"/>
              </a:rPr>
              <a:t>).</a:t>
            </a:r>
          </a:p>
          <a:p>
            <a:pPr>
              <a:buFont typeface="+mj-lt"/>
              <a:buAutoNum type="arabicPeriod"/>
            </a:pPr>
            <a:r>
              <a:rPr lang="da-DK" sz="1200" dirty="0">
                <a:latin typeface="Lato" panose="020F0502020204030203" pitchFamily="34" charset="0"/>
                <a:cs typeface="Lato" panose="020F0502020204030203" pitchFamily="34" charset="0"/>
              </a:rPr>
              <a:t>Printede versioner af bilag 1 og 2. (Evt. på A3 ark)</a:t>
            </a:r>
          </a:p>
          <a:p>
            <a:pPr>
              <a:buFont typeface="+mj-lt"/>
              <a:buAutoNum type="arabicPeriod"/>
            </a:pPr>
            <a:r>
              <a:rPr lang="da-DK" sz="1200" dirty="0">
                <a:latin typeface="Lato" panose="020F0502020204030203" pitchFamily="34" charset="0"/>
                <a:cs typeface="Lato" panose="020F0502020204030203" pitchFamily="34" charset="0"/>
              </a:rPr>
              <a:t>1-2 timers workshop</a:t>
            </a:r>
          </a:p>
          <a:p>
            <a:pPr>
              <a:buFont typeface="+mj-lt"/>
              <a:buAutoNum type="arabicPeriod"/>
            </a:pPr>
            <a:r>
              <a:rPr lang="da-DK" sz="1200" dirty="0">
                <a:latin typeface="Lato" panose="020F0502020204030203" pitchFamily="34" charset="0"/>
                <a:cs typeface="Lato" panose="020F0502020204030203" pitchFamily="34" charset="0"/>
              </a:rPr>
              <a:t>Deltagere fra alle interessenter i projektet. (Designere, udviklere, tekstforfattere, marketing, mm.)</a:t>
            </a:r>
          </a:p>
          <a:p>
            <a:pPr>
              <a:buFont typeface="+mj-lt"/>
              <a:buAutoNum type="arabicPeriod"/>
            </a:pPr>
            <a:r>
              <a:rPr lang="da-DK" sz="1200" dirty="0">
                <a:latin typeface="Lato" panose="020F0502020204030203" pitchFamily="34" charset="0"/>
                <a:cs typeface="Lato" panose="020F0502020204030203" pitchFamily="34" charset="0"/>
              </a:rPr>
              <a:t>Massere af kaffe!</a:t>
            </a:r>
          </a:p>
          <a:p>
            <a:pPr marL="0" indent="0">
              <a:buNone/>
            </a:pPr>
            <a:endParaRPr lang="da-DK" sz="1600" dirty="0"/>
          </a:p>
        </p:txBody>
      </p:sp>
      <p:sp>
        <p:nvSpPr>
          <p:cNvPr id="4" name="Pladsholder til indhold 2"/>
          <p:cNvSpPr txBox="1">
            <a:spLocks/>
          </p:cNvSpPr>
          <p:nvPr/>
        </p:nvSpPr>
        <p:spPr>
          <a:xfrm>
            <a:off x="149002" y="2899056"/>
            <a:ext cx="216482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1200" b="1" dirty="0">
                <a:solidFill>
                  <a:schemeClr val="bg1"/>
                </a:solidFill>
                <a:latin typeface="Lato" panose="020F0502020204030203" pitchFamily="34" charset="0"/>
                <a:cs typeface="Lato" panose="020F0502020204030203" pitchFamily="34" charset="0"/>
              </a:rPr>
              <a:t>Checkliste:</a:t>
            </a:r>
          </a:p>
          <a:p>
            <a:r>
              <a:rPr lang="da-DK" sz="1000" dirty="0">
                <a:solidFill>
                  <a:schemeClr val="bg1"/>
                </a:solidFill>
                <a:latin typeface="Lato" panose="020F0502020204030203" pitchFamily="34" charset="0"/>
                <a:cs typeface="Lato" panose="020F0502020204030203" pitchFamily="34" charset="0"/>
              </a:rPr>
              <a:t>Hvad er dine </a:t>
            </a:r>
            <a:br>
              <a:rPr lang="da-DK" sz="1000" dirty="0">
                <a:solidFill>
                  <a:schemeClr val="bg1"/>
                </a:solidFill>
                <a:latin typeface="Lato" panose="020F0502020204030203" pitchFamily="34" charset="0"/>
                <a:cs typeface="Lato" panose="020F0502020204030203" pitchFamily="34" charset="0"/>
              </a:rPr>
            </a:br>
            <a:r>
              <a:rPr lang="da-DK" sz="1000" dirty="0">
                <a:solidFill>
                  <a:schemeClr val="bg1"/>
                </a:solidFill>
                <a:latin typeface="Lato" panose="020F0502020204030203" pitchFamily="34" charset="0"/>
                <a:cs typeface="Lato" panose="020F0502020204030203" pitchFamily="34" charset="0"/>
              </a:rPr>
              <a:t>forretningsmål?</a:t>
            </a:r>
          </a:p>
          <a:p>
            <a:r>
              <a:rPr lang="da-DK" sz="1000" dirty="0">
                <a:solidFill>
                  <a:schemeClr val="bg1"/>
                </a:solidFill>
                <a:latin typeface="Lato" panose="020F0502020204030203" pitchFamily="34" charset="0"/>
                <a:cs typeface="Lato" panose="020F0502020204030203" pitchFamily="34" charset="0"/>
              </a:rPr>
              <a:t>Hvad er brugerens mål? Hvorfor besøger de din hjemmeside? </a:t>
            </a:r>
          </a:p>
          <a:p>
            <a:endParaRPr lang="da-DK" sz="1000" dirty="0">
              <a:solidFill>
                <a:schemeClr val="bg1"/>
              </a:solidFill>
              <a:latin typeface="Lato" panose="020F0502020204030203" pitchFamily="34" charset="0"/>
              <a:cs typeface="Lato" panose="020F0502020204030203" pitchFamily="34" charset="0"/>
            </a:endParaRPr>
          </a:p>
          <a:p>
            <a:pPr marL="0" indent="0">
              <a:buNone/>
            </a:pPr>
            <a:r>
              <a:rPr lang="da-DK" sz="1400" dirty="0">
                <a:solidFill>
                  <a:schemeClr val="bg1"/>
                </a:solidFill>
              </a:rPr>
              <a:t>Tip</a:t>
            </a:r>
            <a:r>
              <a:rPr lang="da-DK" sz="1000" dirty="0">
                <a:solidFill>
                  <a:schemeClr val="bg1"/>
                </a:solidFill>
                <a:latin typeface="Lato" panose="020F0502020204030203" pitchFamily="34" charset="0"/>
                <a:cs typeface="Lato" panose="020F0502020204030203" pitchFamily="34" charset="0"/>
              </a:rPr>
              <a:t>:</a:t>
            </a:r>
          </a:p>
          <a:p>
            <a:pPr marL="0" indent="0">
              <a:buNone/>
            </a:pPr>
            <a:r>
              <a:rPr lang="da-DK" sz="1000" dirty="0">
                <a:solidFill>
                  <a:schemeClr val="bg1"/>
                </a:solidFill>
                <a:latin typeface="Lato" panose="020F0502020204030203" pitchFamily="34" charset="0"/>
                <a:cs typeface="Lato" panose="020F0502020204030203" pitchFamily="34" charset="0"/>
              </a:rPr>
              <a:t>Du finder bilag 1 og 2 sidst i dokumentet.</a:t>
            </a:r>
            <a:endParaRPr lang="da-DK" sz="1400" dirty="0">
              <a:solidFill>
                <a:schemeClr val="bg1"/>
              </a:solidFill>
            </a:endParaRP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3"/>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3072371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05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90908" y="794498"/>
            <a:ext cx="7419894" cy="1325563"/>
          </a:xfrm>
        </p:spPr>
        <p:txBody>
          <a:bodyPr>
            <a:normAutofit/>
          </a:bodyPr>
          <a:lstStyle/>
          <a:p>
            <a:r>
              <a:rPr lang="da-DK" sz="2800" b="1" dirty="0">
                <a:latin typeface="Lato" panose="020F0502020204030203" pitchFamily="34" charset="0"/>
                <a:cs typeface="Lato" panose="020F0502020204030203" pitchFamily="34" charset="0"/>
              </a:rPr>
              <a:t>Eksempel 1</a:t>
            </a:r>
          </a:p>
        </p:txBody>
      </p:sp>
      <p:sp>
        <p:nvSpPr>
          <p:cNvPr id="3" name="Pladsholder til indhold 2"/>
          <p:cNvSpPr>
            <a:spLocks noGrp="1"/>
          </p:cNvSpPr>
          <p:nvPr>
            <p:ph idx="1"/>
          </p:nvPr>
        </p:nvSpPr>
        <p:spPr>
          <a:xfrm>
            <a:off x="2790908" y="1825625"/>
            <a:ext cx="6814268" cy="4351338"/>
          </a:xfrm>
        </p:spPr>
        <p:txBody>
          <a:bodyPr>
            <a:normAutofit/>
          </a:bodyPr>
          <a:lstStyle/>
          <a:p>
            <a:pPr marL="0" indent="0">
              <a:buNone/>
            </a:pPr>
            <a:r>
              <a:rPr lang="da-DK" sz="1800" dirty="0">
                <a:latin typeface="Lato" panose="020F0502020204030203" pitchFamily="34" charset="0"/>
                <a:cs typeface="Lato" panose="020F0502020204030203" pitchFamily="34" charset="0"/>
              </a:rPr>
              <a:t>I vores eksempel antager vi at du er den glade ejer af en webshop hvor I sælger rengøringsartikler.</a:t>
            </a:r>
          </a:p>
          <a:p>
            <a:pPr marL="0" indent="0">
              <a:buNone/>
            </a:pPr>
            <a:r>
              <a:rPr lang="da-DK" sz="1200" dirty="0">
                <a:latin typeface="Lato" panose="020F0502020204030203" pitchFamily="34" charset="0"/>
                <a:cs typeface="Lato" panose="020F0502020204030203" pitchFamily="34" charset="0"/>
              </a:rPr>
              <a:t>Kunden har Googlet sætningen: ”</a:t>
            </a:r>
            <a:r>
              <a:rPr lang="da-DK" sz="1200" i="1" dirty="0">
                <a:latin typeface="Lato" panose="020F0502020204030203" pitchFamily="34" charset="0"/>
                <a:cs typeface="Lato" panose="020F0502020204030203" pitchFamily="34" charset="0"/>
              </a:rPr>
              <a:t>Gode råd til hovedrengøringen</a:t>
            </a:r>
            <a:r>
              <a:rPr lang="da-DK" sz="1200" dirty="0">
                <a:latin typeface="Lato" panose="020F0502020204030203" pitchFamily="34" charset="0"/>
                <a:cs typeface="Lato" panose="020F0502020204030203" pitchFamily="34" charset="0"/>
              </a:rPr>
              <a:t>”. Og har nu fundet din artikel med ”10 gode råd til hovedrengøringen”. </a:t>
            </a:r>
          </a:p>
          <a:p>
            <a:pPr marL="0" indent="0">
              <a:buNone/>
            </a:pPr>
            <a:r>
              <a:rPr lang="da-DK" sz="1200" dirty="0">
                <a:latin typeface="Lato" panose="020F0502020204030203" pitchFamily="34" charset="0"/>
                <a:cs typeface="Lato" panose="020F0502020204030203" pitchFamily="34" charset="0"/>
              </a:rPr>
              <a:t>Med udgangspunkt i ovenstående eksempel og nedenstående forklaring af modellen har vi lavet et eksempel på en udfyldt Corepage model på næste side.</a:t>
            </a:r>
          </a:p>
          <a:p>
            <a:pPr marL="0" indent="0">
              <a:buNone/>
            </a:pPr>
            <a:endParaRPr lang="da-DK" sz="1200" b="1" dirty="0"/>
          </a:p>
          <a:p>
            <a:pPr marL="0" indent="0">
              <a:buNone/>
            </a:pPr>
            <a:r>
              <a:rPr lang="da-DK" sz="1200" b="1" dirty="0"/>
              <a:t>Forklaring af modellen:</a:t>
            </a:r>
          </a:p>
          <a:p>
            <a:r>
              <a:rPr lang="da-DK" sz="1200" b="1" dirty="0"/>
              <a:t>Corepage</a:t>
            </a:r>
            <a:r>
              <a:rPr lang="da-DK" sz="1200" dirty="0"/>
              <a:t> – er den side vi arbejder med.</a:t>
            </a:r>
          </a:p>
          <a:p>
            <a:r>
              <a:rPr lang="da-DK" sz="1200" b="1" dirty="0"/>
              <a:t>Business </a:t>
            </a:r>
            <a:r>
              <a:rPr lang="da-DK" sz="1200" b="1" dirty="0" err="1"/>
              <a:t>goals</a:t>
            </a:r>
            <a:r>
              <a:rPr lang="da-DK" sz="1200" b="1" dirty="0"/>
              <a:t> </a:t>
            </a:r>
            <a:r>
              <a:rPr lang="da-DK" sz="1200" dirty="0"/>
              <a:t>– er vores forretningsmål.</a:t>
            </a:r>
          </a:p>
          <a:p>
            <a:r>
              <a:rPr lang="da-DK" sz="1200" b="1" dirty="0"/>
              <a:t>User tasks </a:t>
            </a:r>
            <a:r>
              <a:rPr lang="da-DK" sz="1200" dirty="0"/>
              <a:t>– er brugeres hensigt.</a:t>
            </a:r>
          </a:p>
          <a:p>
            <a:r>
              <a:rPr lang="da-DK" sz="1200" b="1" dirty="0" err="1"/>
              <a:t>Inward</a:t>
            </a:r>
            <a:r>
              <a:rPr lang="da-DK" sz="1200" b="1" dirty="0"/>
              <a:t> </a:t>
            </a:r>
            <a:r>
              <a:rPr lang="da-DK" sz="1200" b="1" dirty="0" err="1"/>
              <a:t>path</a:t>
            </a:r>
            <a:r>
              <a:rPr lang="da-DK" sz="1200" b="1" dirty="0"/>
              <a:t> </a:t>
            </a:r>
            <a:r>
              <a:rPr lang="da-DK" sz="1200" dirty="0"/>
              <a:t>– er trafikkilden (Trafikkilder finder du i Google Analytics).</a:t>
            </a:r>
          </a:p>
          <a:p>
            <a:r>
              <a:rPr lang="da-DK" sz="1200" b="1" dirty="0"/>
              <a:t>Forward </a:t>
            </a:r>
            <a:r>
              <a:rPr lang="da-DK" sz="1200" b="1" dirty="0" err="1"/>
              <a:t>path</a:t>
            </a:r>
            <a:r>
              <a:rPr lang="da-DK" sz="1200" b="1" dirty="0"/>
              <a:t> </a:t>
            </a:r>
            <a:r>
              <a:rPr lang="da-DK" sz="1200" dirty="0"/>
              <a:t>– andre sider der kan være relevante for kunden </a:t>
            </a:r>
          </a:p>
          <a:p>
            <a:r>
              <a:rPr lang="da-DK" sz="1200" b="1" dirty="0"/>
              <a:t>Content</a:t>
            </a:r>
            <a:r>
              <a:rPr lang="da-DK" sz="1200" dirty="0"/>
              <a:t> – Det er her modellen virkelig bliver interessant – hvilket indhold kan hjælpe både kunden og virksomheden med at nå deres mål?</a:t>
            </a:r>
          </a:p>
          <a:p>
            <a:pPr marL="0" indent="0">
              <a:buNone/>
            </a:pPr>
            <a:endParaRPr lang="da-DK" sz="1200" dirty="0"/>
          </a:p>
        </p:txBody>
      </p:sp>
      <p:sp>
        <p:nvSpPr>
          <p:cNvPr id="4" name="Pladsholder til indhold 2"/>
          <p:cNvSpPr txBox="1">
            <a:spLocks/>
          </p:cNvSpPr>
          <p:nvPr/>
        </p:nvSpPr>
        <p:spPr>
          <a:xfrm>
            <a:off x="149002" y="2899056"/>
            <a:ext cx="216482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400" dirty="0">
                <a:solidFill>
                  <a:schemeClr val="bg1"/>
                </a:solidFill>
              </a:rPr>
              <a:t>Tip</a:t>
            </a:r>
            <a:r>
              <a:rPr lang="da-DK" sz="1000" dirty="0">
                <a:solidFill>
                  <a:schemeClr val="bg1"/>
                </a:solidFill>
                <a:latin typeface="Lato" panose="020F0502020204030203" pitchFamily="34" charset="0"/>
                <a:cs typeface="Lato" panose="020F0502020204030203" pitchFamily="34" charset="0"/>
              </a:rPr>
              <a:t>:</a:t>
            </a:r>
          </a:p>
          <a:p>
            <a:pPr marL="0" indent="0">
              <a:buNone/>
            </a:pPr>
            <a:r>
              <a:rPr lang="da-DK" sz="1000" dirty="0">
                <a:solidFill>
                  <a:schemeClr val="bg1"/>
                </a:solidFill>
                <a:latin typeface="Lato" panose="020F0502020204030203" pitchFamily="34" charset="0"/>
                <a:cs typeface="Lato" panose="020F0502020204030203" pitchFamily="34" charset="0"/>
              </a:rPr>
              <a:t>På næste side finder du et eksempel på en udfyldt Corepage model med udgangspunkt i Eksempel 1.</a:t>
            </a:r>
          </a:p>
          <a:p>
            <a:pPr marL="0" indent="0">
              <a:buNone/>
            </a:pPr>
            <a:r>
              <a:rPr lang="da-DK" sz="1000" dirty="0">
                <a:solidFill>
                  <a:schemeClr val="bg1"/>
                </a:solidFill>
                <a:latin typeface="Lato" panose="020F0502020204030203" pitchFamily="34" charset="0"/>
                <a:cs typeface="Lato" panose="020F0502020204030203" pitchFamily="34" charset="0"/>
              </a:rPr>
              <a:t>Modellen består af 2 sider.</a:t>
            </a:r>
          </a:p>
          <a:p>
            <a:pPr marL="0" indent="0">
              <a:buNone/>
            </a:pPr>
            <a:r>
              <a:rPr lang="da-DK" sz="1000" dirty="0">
                <a:solidFill>
                  <a:schemeClr val="bg1"/>
                </a:solidFill>
                <a:latin typeface="Lato" panose="020F0502020204030203" pitchFamily="34" charset="0"/>
                <a:cs typeface="Lato" panose="020F0502020204030203" pitchFamily="34" charset="0"/>
              </a:rPr>
              <a:t>Det første ark hjælper dig med at definere indhold der skal være på en corepage.</a:t>
            </a:r>
          </a:p>
          <a:p>
            <a:pPr marL="0" indent="0">
              <a:buNone/>
            </a:pPr>
            <a:r>
              <a:rPr lang="da-DK" sz="1000" dirty="0">
                <a:solidFill>
                  <a:schemeClr val="bg1"/>
                </a:solidFill>
                <a:latin typeface="Lato" panose="020F0502020204030203" pitchFamily="34" charset="0"/>
                <a:cs typeface="Lato" panose="020F0502020204030203" pitchFamily="34" charset="0"/>
              </a:rPr>
              <a:t>Det andet ark hjælper dig med at prioritere i indholdet. Ved at tænke Mobile-</a:t>
            </a:r>
            <a:r>
              <a:rPr lang="da-DK" sz="1000" dirty="0" err="1">
                <a:solidFill>
                  <a:schemeClr val="bg1"/>
                </a:solidFill>
                <a:latin typeface="Lato" panose="020F0502020204030203" pitchFamily="34" charset="0"/>
                <a:cs typeface="Lato" panose="020F0502020204030203" pitchFamily="34" charset="0"/>
              </a:rPr>
              <a:t>first</a:t>
            </a:r>
            <a:r>
              <a:rPr lang="da-DK" sz="1000" dirty="0">
                <a:solidFill>
                  <a:schemeClr val="bg1"/>
                </a:solidFill>
                <a:latin typeface="Lato" panose="020F0502020204030203" pitchFamily="34" charset="0"/>
                <a:cs typeface="Lato" panose="020F0502020204030203" pitchFamily="34" charset="0"/>
              </a:rPr>
              <a:t>, tvinges man til at prioritere, da der er meget lidt plads.</a:t>
            </a: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3"/>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249573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21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210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59104" y="794502"/>
            <a:ext cx="7451697" cy="1325563"/>
          </a:xfrm>
        </p:spPr>
        <p:txBody>
          <a:bodyPr>
            <a:normAutofit/>
          </a:bodyPr>
          <a:lstStyle/>
          <a:p>
            <a:r>
              <a:rPr lang="da-DK" sz="2800" b="1" dirty="0">
                <a:latin typeface="Lato" panose="020F0502020204030203" pitchFamily="34" charset="0"/>
                <a:cs typeface="Lato" panose="020F0502020204030203" pitchFamily="34" charset="0"/>
              </a:rPr>
              <a:t>Konklusion</a:t>
            </a:r>
          </a:p>
        </p:txBody>
      </p:sp>
      <p:sp>
        <p:nvSpPr>
          <p:cNvPr id="3" name="Pladsholder til indhold 2"/>
          <p:cNvSpPr>
            <a:spLocks noGrp="1"/>
          </p:cNvSpPr>
          <p:nvPr>
            <p:ph idx="1"/>
          </p:nvPr>
        </p:nvSpPr>
        <p:spPr>
          <a:xfrm>
            <a:off x="133099" y="3084845"/>
            <a:ext cx="2164829" cy="3506786"/>
          </a:xfrm>
        </p:spPr>
        <p:txBody>
          <a:bodyPr>
            <a:normAutofit/>
          </a:bodyPr>
          <a:lstStyle/>
          <a:p>
            <a:pPr marL="0" indent="0">
              <a:buNone/>
            </a:pPr>
            <a:r>
              <a:rPr lang="da-DK" sz="1200" b="1" dirty="0">
                <a:solidFill>
                  <a:schemeClr val="bg1"/>
                </a:solidFill>
                <a:latin typeface="Lato" panose="020F0502020204030203" pitchFamily="34" charset="0"/>
                <a:cs typeface="Lato" panose="020F0502020204030203" pitchFamily="34" charset="0"/>
              </a:rPr>
              <a:t>Kilder:</a:t>
            </a:r>
          </a:p>
          <a:p>
            <a:pPr marL="0" indent="0">
              <a:buNone/>
            </a:pPr>
            <a:r>
              <a:rPr lang="da-DK" sz="1000" dirty="0">
                <a:solidFill>
                  <a:schemeClr val="bg1"/>
                </a:solidFill>
                <a:latin typeface="Lato" panose="020F0502020204030203" pitchFamily="34" charset="0"/>
                <a:cs typeface="Lato" panose="020F0502020204030203" pitchFamily="34" charset="0"/>
              </a:rPr>
              <a:t>Are Halland var den første der introducerede Core modellen: </a:t>
            </a:r>
            <a:r>
              <a:rPr lang="en-US" sz="1000" dirty="0">
                <a:solidFill>
                  <a:schemeClr val="bg1"/>
                </a:solidFill>
                <a:latin typeface="Lato" panose="020F0502020204030203" pitchFamily="34" charset="0"/>
                <a:cs typeface="Lato" panose="020F0502020204030203" pitchFamily="34" charset="0"/>
                <a:hlinkClick r:id="rId3"/>
              </a:rPr>
              <a:t>http://www.slideshare.net/aregh/corepaths-a-design-framework-for-findability-prioritization-and-value</a:t>
            </a:r>
            <a:endParaRPr lang="en-US" sz="1000" dirty="0">
              <a:solidFill>
                <a:schemeClr val="bg1"/>
              </a:solidFill>
              <a:latin typeface="Lato" panose="020F0502020204030203" pitchFamily="34" charset="0"/>
              <a:cs typeface="Lato" panose="020F0502020204030203" pitchFamily="34" charset="0"/>
            </a:endParaRPr>
          </a:p>
          <a:p>
            <a:pPr marL="0" indent="0">
              <a:buNone/>
            </a:pPr>
            <a:r>
              <a:rPr lang="en-US" sz="1000" dirty="0" err="1">
                <a:solidFill>
                  <a:schemeClr val="bg1"/>
                </a:solidFill>
                <a:latin typeface="Lato" panose="020F0502020204030203" pitchFamily="34" charset="0"/>
                <a:cs typeface="Lato" panose="020F0502020204030203" pitchFamily="34" charset="0"/>
              </a:rPr>
              <a:t>Senere</a:t>
            </a:r>
            <a:r>
              <a:rPr lang="en-US" sz="1000" dirty="0">
                <a:solidFill>
                  <a:schemeClr val="bg1"/>
                </a:solidFill>
                <a:latin typeface="Lato" panose="020F0502020204030203" pitchFamily="34" charset="0"/>
                <a:cs typeface="Lato" panose="020F0502020204030203" pitchFamily="34" charset="0"/>
              </a:rPr>
              <a:t> er </a:t>
            </a:r>
            <a:r>
              <a:rPr lang="en-US" sz="1000" dirty="0" err="1">
                <a:solidFill>
                  <a:schemeClr val="bg1"/>
                </a:solidFill>
                <a:latin typeface="Lato" panose="020F0502020204030203" pitchFamily="34" charset="0"/>
                <a:cs typeface="Lato" panose="020F0502020204030203" pitchFamily="34" charset="0"/>
              </a:rPr>
              <a:t>Corepages</a:t>
            </a:r>
            <a:r>
              <a:rPr lang="en-US" sz="1000" dirty="0">
                <a:solidFill>
                  <a:schemeClr val="bg1"/>
                </a:solidFill>
                <a:latin typeface="Lato" panose="020F0502020204030203" pitchFamily="34" charset="0"/>
                <a:cs typeface="Lato" panose="020F0502020204030203" pitchFamily="34" charset="0"/>
              </a:rPr>
              <a:t> </a:t>
            </a:r>
            <a:r>
              <a:rPr lang="en-US" sz="1000" dirty="0" err="1">
                <a:solidFill>
                  <a:schemeClr val="bg1"/>
                </a:solidFill>
                <a:latin typeface="Lato" panose="020F0502020204030203" pitchFamily="34" charset="0"/>
                <a:cs typeface="Lato" panose="020F0502020204030203" pitchFamily="34" charset="0"/>
              </a:rPr>
              <a:t>modellen</a:t>
            </a:r>
            <a:r>
              <a:rPr lang="en-US" sz="1000" dirty="0">
                <a:solidFill>
                  <a:schemeClr val="bg1"/>
                </a:solidFill>
                <a:latin typeface="Lato" panose="020F0502020204030203" pitchFamily="34" charset="0"/>
                <a:cs typeface="Lato" panose="020F0502020204030203" pitchFamily="34" charset="0"/>
              </a:rPr>
              <a:t> </a:t>
            </a:r>
            <a:r>
              <a:rPr lang="en-US" sz="1000" dirty="0" err="1">
                <a:solidFill>
                  <a:schemeClr val="bg1"/>
                </a:solidFill>
                <a:latin typeface="Lato" panose="020F0502020204030203" pitchFamily="34" charset="0"/>
                <a:cs typeface="Lato" panose="020F0502020204030203" pitchFamily="34" charset="0"/>
              </a:rPr>
              <a:t>blevet</a:t>
            </a:r>
            <a:r>
              <a:rPr lang="en-US" sz="1000" dirty="0">
                <a:solidFill>
                  <a:schemeClr val="bg1"/>
                </a:solidFill>
                <a:latin typeface="Lato" panose="020F0502020204030203" pitchFamily="34" charset="0"/>
                <a:cs typeface="Lato" panose="020F0502020204030203" pitchFamily="34" charset="0"/>
              </a:rPr>
              <a:t> </a:t>
            </a:r>
            <a:r>
              <a:rPr lang="en-US" sz="1000" dirty="0" err="1">
                <a:solidFill>
                  <a:schemeClr val="bg1"/>
                </a:solidFill>
                <a:latin typeface="Lato" panose="020F0502020204030203" pitchFamily="34" charset="0"/>
                <a:cs typeface="Lato" panose="020F0502020204030203" pitchFamily="34" charset="0"/>
              </a:rPr>
              <a:t>bragt</a:t>
            </a:r>
            <a:r>
              <a:rPr lang="en-US" sz="1000" dirty="0">
                <a:solidFill>
                  <a:schemeClr val="bg1"/>
                </a:solidFill>
                <a:latin typeface="Lato" panose="020F0502020204030203" pitchFamily="34" charset="0"/>
                <a:cs typeface="Lato" panose="020F0502020204030203" pitchFamily="34" charset="0"/>
              </a:rPr>
              <a:t> </a:t>
            </a:r>
            <a:r>
              <a:rPr lang="en-US" sz="1000" dirty="0" err="1">
                <a:solidFill>
                  <a:schemeClr val="bg1"/>
                </a:solidFill>
                <a:latin typeface="Lato" panose="020F0502020204030203" pitchFamily="34" charset="0"/>
                <a:cs typeface="Lato" panose="020F0502020204030203" pitchFamily="34" charset="0"/>
              </a:rPr>
              <a:t>til</a:t>
            </a:r>
            <a:r>
              <a:rPr lang="en-US" sz="1000" dirty="0">
                <a:solidFill>
                  <a:schemeClr val="bg1"/>
                </a:solidFill>
                <a:latin typeface="Lato" panose="020F0502020204030203" pitchFamily="34" charset="0"/>
                <a:cs typeface="Lato" panose="020F0502020204030203" pitchFamily="34" charset="0"/>
              </a:rPr>
              <a:t> live </a:t>
            </a:r>
            <a:r>
              <a:rPr lang="en-US" sz="1000" dirty="0" err="1">
                <a:solidFill>
                  <a:schemeClr val="bg1"/>
                </a:solidFill>
                <a:latin typeface="Lato" panose="020F0502020204030203" pitchFamily="34" charset="0"/>
                <a:cs typeface="Lato" panose="020F0502020204030203" pitchFamily="34" charset="0"/>
              </a:rPr>
              <a:t>igen</a:t>
            </a:r>
            <a:r>
              <a:rPr lang="en-US" sz="1000" dirty="0">
                <a:solidFill>
                  <a:schemeClr val="bg1"/>
                </a:solidFill>
                <a:latin typeface="Lato" panose="020F0502020204030203" pitchFamily="34" charset="0"/>
                <a:cs typeface="Lato" panose="020F0502020204030203" pitchFamily="34" charset="0"/>
              </a:rPr>
              <a:t> </a:t>
            </a:r>
            <a:r>
              <a:rPr lang="en-US" sz="1000" dirty="0" err="1">
                <a:solidFill>
                  <a:schemeClr val="bg1"/>
                </a:solidFill>
                <a:latin typeface="Lato" panose="020F0502020204030203" pitchFamily="34" charset="0"/>
                <a:cs typeface="Lato" panose="020F0502020204030203" pitchFamily="34" charset="0"/>
              </a:rPr>
              <a:t>af</a:t>
            </a:r>
            <a:r>
              <a:rPr lang="en-US" sz="1000" dirty="0">
                <a:solidFill>
                  <a:schemeClr val="bg1"/>
                </a:solidFill>
                <a:latin typeface="Lato" panose="020F0502020204030203" pitchFamily="34" charset="0"/>
                <a:cs typeface="Lato" panose="020F0502020204030203" pitchFamily="34" charset="0"/>
              </a:rPr>
              <a:t> det </a:t>
            </a:r>
            <a:r>
              <a:rPr lang="en-US" sz="1000" dirty="0" err="1">
                <a:solidFill>
                  <a:schemeClr val="bg1"/>
                </a:solidFill>
                <a:latin typeface="Lato" panose="020F0502020204030203" pitchFamily="34" charset="0"/>
                <a:cs typeface="Lato" panose="020F0502020204030203" pitchFamily="34" charset="0"/>
              </a:rPr>
              <a:t>norske</a:t>
            </a:r>
            <a:r>
              <a:rPr lang="en-US" sz="1000" dirty="0">
                <a:solidFill>
                  <a:schemeClr val="bg1"/>
                </a:solidFill>
                <a:latin typeface="Lato" panose="020F0502020204030203" pitchFamily="34" charset="0"/>
                <a:cs typeface="Lato" panose="020F0502020204030203" pitchFamily="34" charset="0"/>
              </a:rPr>
              <a:t> bureau </a:t>
            </a:r>
            <a:r>
              <a:rPr lang="en-US" sz="1000" dirty="0" err="1">
                <a:solidFill>
                  <a:schemeClr val="bg1"/>
                </a:solidFill>
                <a:latin typeface="Lato" panose="020F0502020204030203" pitchFamily="34" charset="0"/>
                <a:cs typeface="Lato" panose="020F0502020204030203" pitchFamily="34" charset="0"/>
              </a:rPr>
              <a:t>Netlife</a:t>
            </a:r>
            <a:r>
              <a:rPr lang="en-US" sz="1000" dirty="0">
                <a:solidFill>
                  <a:schemeClr val="bg1"/>
                </a:solidFill>
                <a:latin typeface="Lato" panose="020F0502020204030203" pitchFamily="34" charset="0"/>
                <a:cs typeface="Lato" panose="020F0502020204030203" pitchFamily="34" charset="0"/>
              </a:rPr>
              <a:t> Research. Du finder </a:t>
            </a:r>
            <a:r>
              <a:rPr lang="en-US" sz="1000" dirty="0" err="1">
                <a:solidFill>
                  <a:schemeClr val="bg1"/>
                </a:solidFill>
                <a:latin typeface="Lato" panose="020F0502020204030203" pitchFamily="34" charset="0"/>
                <a:cs typeface="Lato" panose="020F0502020204030203" pitchFamily="34" charset="0"/>
              </a:rPr>
              <a:t>deres</a:t>
            </a:r>
            <a:r>
              <a:rPr lang="en-US" sz="1000" dirty="0">
                <a:solidFill>
                  <a:schemeClr val="bg1"/>
                </a:solidFill>
                <a:latin typeface="Lato" panose="020F0502020204030203" pitchFamily="34" charset="0"/>
                <a:cs typeface="Lato" panose="020F0502020204030203" pitchFamily="34" charset="0"/>
              </a:rPr>
              <a:t> </a:t>
            </a:r>
            <a:r>
              <a:rPr lang="en-US" sz="1000" dirty="0" err="1">
                <a:solidFill>
                  <a:schemeClr val="bg1"/>
                </a:solidFill>
                <a:latin typeface="Lato" panose="020F0502020204030203" pitchFamily="34" charset="0"/>
                <a:cs typeface="Lato" panose="020F0502020204030203" pitchFamily="34" charset="0"/>
              </a:rPr>
              <a:t>præsentation</a:t>
            </a:r>
            <a:r>
              <a:rPr lang="en-US" sz="1000" dirty="0">
                <a:solidFill>
                  <a:schemeClr val="bg1"/>
                </a:solidFill>
                <a:latin typeface="Lato" panose="020F0502020204030203" pitchFamily="34" charset="0"/>
                <a:cs typeface="Lato" panose="020F0502020204030203" pitchFamily="34" charset="0"/>
              </a:rPr>
              <a:t> her: </a:t>
            </a:r>
            <a:r>
              <a:rPr lang="en-US" sz="1000" dirty="0">
                <a:solidFill>
                  <a:schemeClr val="bg1"/>
                </a:solidFill>
                <a:latin typeface="Lato" panose="020F0502020204030203" pitchFamily="34" charset="0"/>
                <a:cs typeface="Lato" panose="020F0502020204030203" pitchFamily="34" charset="0"/>
                <a:hlinkClick r:id="rId4"/>
              </a:rPr>
              <a:t>http://www.slideshare.net/aregh/core-model-workshop</a:t>
            </a:r>
            <a:r>
              <a:rPr lang="en-US" sz="1000" dirty="0">
                <a:solidFill>
                  <a:schemeClr val="bg1"/>
                </a:solidFill>
                <a:latin typeface="Lato" panose="020F0502020204030203" pitchFamily="34" charset="0"/>
                <a:cs typeface="Lato" panose="020F0502020204030203" pitchFamily="34" charset="0"/>
              </a:rPr>
              <a:t> </a:t>
            </a:r>
            <a:endParaRPr lang="da-DK" sz="1000" dirty="0">
              <a:solidFill>
                <a:schemeClr val="bg1"/>
              </a:solidFill>
              <a:latin typeface="Lato" panose="020F0502020204030203" pitchFamily="34" charset="0"/>
              <a:cs typeface="Lato" panose="020F0502020204030203" pitchFamily="34" charset="0"/>
            </a:endParaRPr>
          </a:p>
        </p:txBody>
      </p:sp>
      <p:sp>
        <p:nvSpPr>
          <p:cNvPr id="4" name="Pladsholder til indhold 2"/>
          <p:cNvSpPr txBox="1">
            <a:spLocks/>
          </p:cNvSpPr>
          <p:nvPr/>
        </p:nvSpPr>
        <p:spPr>
          <a:xfrm>
            <a:off x="2759104" y="1978025"/>
            <a:ext cx="6887154"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800" dirty="0">
                <a:latin typeface="Lato" panose="020F0502020204030203" pitchFamily="34" charset="0"/>
                <a:cs typeface="Lato" panose="020F0502020204030203" pitchFamily="34" charset="0"/>
              </a:rPr>
              <a:t>Med Corepage modellen kan I fremadrettet udvikle jeres hjemmeside og indhold med udgangspunkt i kunden. </a:t>
            </a:r>
          </a:p>
          <a:p>
            <a:pPr marL="0" indent="0">
              <a:buNone/>
            </a:pPr>
            <a:r>
              <a:rPr lang="da-DK" sz="1200" dirty="0">
                <a:latin typeface="Lato" panose="020F0502020204030203" pitchFamily="34" charset="0"/>
                <a:cs typeface="Lato" panose="020F0502020204030203" pitchFamily="34" charset="0"/>
              </a:rPr>
              <a:t>Vi håber, at Corepage modellen kan være nyttig for dig. Lad os endelig høre, hvis du har kommentarer, feedback, tilføjelser eller spørgsmål til det, du har læst på de foregående sider. </a:t>
            </a:r>
          </a:p>
          <a:p>
            <a:pPr marL="0" indent="0">
              <a:buNone/>
            </a:pPr>
            <a:r>
              <a:rPr lang="da-DK" sz="1200" dirty="0">
                <a:latin typeface="Lato" panose="020F0502020204030203" pitchFamily="34" charset="0"/>
                <a:cs typeface="Lato" panose="020F0502020204030203" pitchFamily="34" charset="0"/>
              </a:rPr>
              <a:t>Smid os en kommentar på Facebook, LinkedIn eller i en mail. </a:t>
            </a:r>
          </a:p>
          <a:p>
            <a:pPr marL="0" indent="0">
              <a:buNone/>
            </a:pPr>
            <a:endParaRPr lang="da-DK" sz="1200" b="1" dirty="0">
              <a:latin typeface="Lato" panose="020F0502020204030203" pitchFamily="34" charset="0"/>
              <a:cs typeface="Lato" panose="020F0502020204030203" pitchFamily="34" charset="0"/>
            </a:endParaRPr>
          </a:p>
          <a:p>
            <a:pPr marL="0" indent="0">
              <a:buNone/>
            </a:pPr>
            <a:endParaRPr lang="da-DK" sz="1200" dirty="0">
              <a:latin typeface="Lato" panose="020F0502020204030203" pitchFamily="34" charset="0"/>
              <a:cs typeface="Lato" panose="020F0502020204030203" pitchFamily="34" charset="0"/>
            </a:endParaRPr>
          </a:p>
          <a:p>
            <a:pPr marL="0" indent="0">
              <a:buNone/>
            </a:pPr>
            <a:endParaRPr lang="da-DK" sz="1200" dirty="0">
              <a:latin typeface="Lato" panose="020F0502020204030203" pitchFamily="34" charset="0"/>
              <a:cs typeface="Lato" panose="020F0502020204030203" pitchFamily="34" charset="0"/>
            </a:endParaRP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5"/>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748180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3"/>
              </a:rPr>
              <a:t>www.side-walk.dk</a:t>
            </a:r>
            <a:r>
              <a:rPr lang="da-DK" sz="800" dirty="0">
                <a:solidFill>
                  <a:schemeClr val="bg1">
                    <a:lumMod val="65000"/>
                  </a:schemeClr>
                </a:solidFill>
                <a:latin typeface="Lato" panose="020F0502020204030203" pitchFamily="34" charset="0"/>
                <a:cs typeface="Lato" panose="020F0502020204030203" pitchFamily="34" charset="0"/>
              </a:rPr>
              <a:t> – hello@side-walk.dk</a:t>
            </a:r>
          </a:p>
        </p:txBody>
      </p:sp>
    </p:spTree>
    <p:extLst>
      <p:ext uri="{BB962C8B-B14F-4D97-AF65-F5344CB8AC3E}">
        <p14:creationId xmlns:p14="http://schemas.microsoft.com/office/powerpoint/2010/main" val="962853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3"/>
              </a:rPr>
              <a:t>www.side-walk.dk</a:t>
            </a:r>
            <a:r>
              <a:rPr lang="da-DK" sz="800" dirty="0">
                <a:solidFill>
                  <a:schemeClr val="bg1">
                    <a:lumMod val="65000"/>
                  </a:schemeClr>
                </a:solidFill>
                <a:latin typeface="Lato" panose="020F0502020204030203" pitchFamily="34" charset="0"/>
                <a:cs typeface="Lato" panose="020F0502020204030203" pitchFamily="34" charset="0"/>
              </a:rPr>
              <a:t> – hello@side-walk.dk</a:t>
            </a:r>
          </a:p>
        </p:txBody>
      </p:sp>
    </p:spTree>
    <p:extLst>
      <p:ext uri="{BB962C8B-B14F-4D97-AF65-F5344CB8AC3E}">
        <p14:creationId xmlns:p14="http://schemas.microsoft.com/office/powerpoint/2010/main" val="3923595159"/>
      </p:ext>
    </p:extLst>
  </p:cSld>
  <p:clrMapOvr>
    <a:masterClrMapping/>
  </p:clrMapOvr>
</p:sld>
</file>

<file path=ppt/theme/theme1.xml><?xml version="1.0" encoding="utf-8"?>
<a:theme xmlns:a="http://schemas.openxmlformats.org/drawingml/2006/main" name="Office-tema">
  <a:themeElements>
    <a:clrScheme name="Brugerdefineret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2DCBBC"/>
      </a:hlink>
      <a:folHlink>
        <a:srgbClr val="2DCBBC"/>
      </a:folHlink>
    </a:clrScheme>
    <a:fontScheme name="Office-t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DCF10636320AB4EA12F02DC40066687" ma:contentTypeVersion="15" ma:contentTypeDescription="Opret et nyt dokument." ma:contentTypeScope="" ma:versionID="8980f4826448ba09574f4e08672113c2">
  <xsd:schema xmlns:xsd="http://www.w3.org/2001/XMLSchema" xmlns:xs="http://www.w3.org/2001/XMLSchema" xmlns:p="http://schemas.microsoft.com/office/2006/metadata/properties" xmlns:ns2="bacaf9f7-594d-4289-b251-b7d5e88235ec" xmlns:ns3="9bec1bd7-f083-4475-aeb3-cacb133d6ab3" targetNamespace="http://schemas.microsoft.com/office/2006/metadata/properties" ma:root="true" ma:fieldsID="8a9a5e54f14107ba267d4c851fde25d7" ns2:_="" ns3:_="">
    <xsd:import namespace="bacaf9f7-594d-4289-b251-b7d5e88235ec"/>
    <xsd:import namespace="9bec1bd7-f083-4475-aeb3-cacb133d6ab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caf9f7-594d-4289-b251-b7d5e8823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illedmærker" ma:readOnly="false" ma:fieldId="{5cf76f15-5ced-4ddc-b409-7134ff3c332f}" ma:taxonomyMulti="true" ma:sspId="91fb7513-80b3-40d3-84e6-adde68abc43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bec1bd7-f083-4475-aeb3-cacb133d6ab3" elementFormDefault="qualified">
    <xsd:import namespace="http://schemas.microsoft.com/office/2006/documentManagement/types"/>
    <xsd:import namespace="http://schemas.microsoft.com/office/infopath/2007/PartnerControls"/>
    <xsd:element name="SharedWithUsers" ma:index="19"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A2CB3C-AF5A-42A2-93A1-EADA9891A825}">
  <ds:schemaRefs>
    <ds:schemaRef ds:uri="http://schemas.microsoft.com/sharepoint/v3/contenttype/forms"/>
  </ds:schemaRefs>
</ds:datastoreItem>
</file>

<file path=customXml/itemProps2.xml><?xml version="1.0" encoding="utf-8"?>
<ds:datastoreItem xmlns:ds="http://schemas.openxmlformats.org/officeDocument/2006/customXml" ds:itemID="{EF51740B-113A-4D56-8C39-E4DA07EA2C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caf9f7-594d-4289-b251-b7d5e88235ec"/>
    <ds:schemaRef ds:uri="9bec1bd7-f083-4475-aeb3-cacb133d6a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1398</TotalTime>
  <Words>618</Words>
  <Application>Microsoft Office PowerPoint</Application>
  <PresentationFormat>A4-papir (210 x 297 mm)</PresentationFormat>
  <Paragraphs>49</Paragraphs>
  <Slides>9</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9</vt:i4>
      </vt:variant>
    </vt:vector>
  </HeadingPairs>
  <TitlesOfParts>
    <vt:vector size="14" baseType="lpstr">
      <vt:lpstr>Arial</vt:lpstr>
      <vt:lpstr>Calibri</vt:lpstr>
      <vt:lpstr>Calibri Light</vt:lpstr>
      <vt:lpstr>Lato</vt:lpstr>
      <vt:lpstr>Office-tema</vt:lpstr>
      <vt:lpstr>PowerPoint-præsentation</vt:lpstr>
      <vt:lpstr>Corepages</vt:lpstr>
      <vt:lpstr>PowerPoint-præsentation</vt:lpstr>
      <vt:lpstr>Eksempel 1</vt:lpstr>
      <vt:lpstr>PowerPoint-præsentation</vt:lpstr>
      <vt:lpstr>PowerPoint-præsentation</vt:lpstr>
      <vt:lpstr>Konklusion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til B2b leadgenerering!</dc:title>
  <dc:creator>Daniel Due</dc:creator>
  <cp:lastModifiedBy>Morten Carlsen</cp:lastModifiedBy>
  <cp:revision>98</cp:revision>
  <dcterms:created xsi:type="dcterms:W3CDTF">2016-06-23T16:56:08Z</dcterms:created>
  <dcterms:modified xsi:type="dcterms:W3CDTF">2022-12-06T09:22:55Z</dcterms:modified>
</cp:coreProperties>
</file>