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3"/>
  </p:sldMasterIdLst>
  <p:sldIdLst>
    <p:sldId id="256" r:id="rId4"/>
    <p:sldId id="257" r:id="rId5"/>
    <p:sldId id="262" r:id="rId6"/>
    <p:sldId id="261" r:id="rId7"/>
    <p:sldId id="269" r:id="rId8"/>
    <p:sldId id="264" r:id="rId9"/>
    <p:sldId id="274" r:id="rId10"/>
    <p:sldId id="265" r:id="rId11"/>
    <p:sldId id="276" r:id="rId12"/>
    <p:sldId id="266" r:id="rId13"/>
    <p:sldId id="275" r:id="rId14"/>
    <p:sldId id="277" r:id="rId15"/>
    <p:sldId id="267" r:id="rId16"/>
    <p:sldId id="268" r:id="rId17"/>
    <p:sldId id="278" r:id="rId18"/>
  </p:sldIdLst>
  <p:sldSz cx="9906000" cy="6858000" type="A4"/>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4349"/>
    <a:srgbClr val="2DCBBC"/>
    <a:srgbClr val="545D66"/>
    <a:srgbClr val="323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47B91F-BEA3-4F3D-A11A-98F61EB3B1E5}" v="4" dt="2022-12-06T08:45:56.4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112" d="100"/>
          <a:sy n="112" d="100"/>
        </p:scale>
        <p:origin x="10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ten Carlsen" userId="df58daa3-5709-4f74-bd57-c26b912a19e1" providerId="ADAL" clId="{4147B91F-BEA3-4F3D-A11A-98F61EB3B1E5}"/>
    <pc:docChg chg="custSel modSld">
      <pc:chgData name="Morten Carlsen" userId="df58daa3-5709-4f74-bd57-c26b912a19e1" providerId="ADAL" clId="{4147B91F-BEA3-4F3D-A11A-98F61EB3B1E5}" dt="2022-12-06T08:56:47.825" v="534" actId="20577"/>
      <pc:docMkLst>
        <pc:docMk/>
      </pc:docMkLst>
      <pc:sldChg chg="modSp mod">
        <pc:chgData name="Morten Carlsen" userId="df58daa3-5709-4f74-bd57-c26b912a19e1" providerId="ADAL" clId="{4147B91F-BEA3-4F3D-A11A-98F61EB3B1E5}" dt="2022-12-06T08:16:40.670" v="2" actId="20577"/>
        <pc:sldMkLst>
          <pc:docMk/>
          <pc:sldMk cId="3072371265" sldId="257"/>
        </pc:sldMkLst>
        <pc:spChg chg="mod">
          <ac:chgData name="Morten Carlsen" userId="df58daa3-5709-4f74-bd57-c26b912a19e1" providerId="ADAL" clId="{4147B91F-BEA3-4F3D-A11A-98F61EB3B1E5}" dt="2022-12-06T08:16:40.670" v="2" actId="20577"/>
          <ac:spMkLst>
            <pc:docMk/>
            <pc:sldMk cId="3072371265" sldId="257"/>
            <ac:spMk id="3" creationId="{00000000-0000-0000-0000-000000000000}"/>
          </ac:spMkLst>
        </pc:spChg>
      </pc:sldChg>
      <pc:sldChg chg="modSp mod">
        <pc:chgData name="Morten Carlsen" userId="df58daa3-5709-4f74-bd57-c26b912a19e1" providerId="ADAL" clId="{4147B91F-BEA3-4F3D-A11A-98F61EB3B1E5}" dt="2022-12-06T08:21:32.497" v="46" actId="20577"/>
        <pc:sldMkLst>
          <pc:docMk/>
          <pc:sldMk cId="4199787682" sldId="261"/>
        </pc:sldMkLst>
        <pc:spChg chg="mod">
          <ac:chgData name="Morten Carlsen" userId="df58daa3-5709-4f74-bd57-c26b912a19e1" providerId="ADAL" clId="{4147B91F-BEA3-4F3D-A11A-98F61EB3B1E5}" dt="2022-12-06T08:18:14.897" v="9" actId="20577"/>
          <ac:spMkLst>
            <pc:docMk/>
            <pc:sldMk cId="4199787682" sldId="261"/>
            <ac:spMk id="3" creationId="{00000000-0000-0000-0000-000000000000}"/>
          </ac:spMkLst>
        </pc:spChg>
        <pc:spChg chg="mod">
          <ac:chgData name="Morten Carlsen" userId="df58daa3-5709-4f74-bd57-c26b912a19e1" providerId="ADAL" clId="{4147B91F-BEA3-4F3D-A11A-98F61EB3B1E5}" dt="2022-12-06T08:20:28.874" v="35" actId="20577"/>
          <ac:spMkLst>
            <pc:docMk/>
            <pc:sldMk cId="4199787682" sldId="261"/>
            <ac:spMk id="4" creationId="{00000000-0000-0000-0000-000000000000}"/>
          </ac:spMkLst>
        </pc:spChg>
        <pc:spChg chg="mod">
          <ac:chgData name="Morten Carlsen" userId="df58daa3-5709-4f74-bd57-c26b912a19e1" providerId="ADAL" clId="{4147B91F-BEA3-4F3D-A11A-98F61EB3B1E5}" dt="2022-12-06T08:21:32.497" v="46" actId="20577"/>
          <ac:spMkLst>
            <pc:docMk/>
            <pc:sldMk cId="4199787682" sldId="261"/>
            <ac:spMk id="5" creationId="{00000000-0000-0000-0000-000000000000}"/>
          </ac:spMkLst>
        </pc:spChg>
      </pc:sldChg>
      <pc:sldChg chg="modSp mod">
        <pc:chgData name="Morten Carlsen" userId="df58daa3-5709-4f74-bd57-c26b912a19e1" providerId="ADAL" clId="{4147B91F-BEA3-4F3D-A11A-98F61EB3B1E5}" dt="2022-12-06T08:28:13.369" v="110" actId="20577"/>
        <pc:sldMkLst>
          <pc:docMk/>
          <pc:sldMk cId="2206788933" sldId="264"/>
        </pc:sldMkLst>
        <pc:spChg chg="mod">
          <ac:chgData name="Morten Carlsen" userId="df58daa3-5709-4f74-bd57-c26b912a19e1" providerId="ADAL" clId="{4147B91F-BEA3-4F3D-A11A-98F61EB3B1E5}" dt="2022-12-06T08:23:40.217" v="72" actId="20577"/>
          <ac:spMkLst>
            <pc:docMk/>
            <pc:sldMk cId="2206788933" sldId="264"/>
            <ac:spMk id="3" creationId="{00000000-0000-0000-0000-000000000000}"/>
          </ac:spMkLst>
        </pc:spChg>
        <pc:spChg chg="mod">
          <ac:chgData name="Morten Carlsen" userId="df58daa3-5709-4f74-bd57-c26b912a19e1" providerId="ADAL" clId="{4147B91F-BEA3-4F3D-A11A-98F61EB3B1E5}" dt="2022-12-06T08:28:13.369" v="110" actId="20577"/>
          <ac:spMkLst>
            <pc:docMk/>
            <pc:sldMk cId="2206788933" sldId="264"/>
            <ac:spMk id="4" creationId="{00000000-0000-0000-0000-000000000000}"/>
          </ac:spMkLst>
        </pc:spChg>
        <pc:spChg chg="mod">
          <ac:chgData name="Morten Carlsen" userId="df58daa3-5709-4f74-bd57-c26b912a19e1" providerId="ADAL" clId="{4147B91F-BEA3-4F3D-A11A-98F61EB3B1E5}" dt="2022-12-06T08:22:51.481" v="59" actId="20577"/>
          <ac:spMkLst>
            <pc:docMk/>
            <pc:sldMk cId="2206788933" sldId="264"/>
            <ac:spMk id="5" creationId="{00000000-0000-0000-0000-000000000000}"/>
          </ac:spMkLst>
        </pc:spChg>
      </pc:sldChg>
      <pc:sldChg chg="modSp mod">
        <pc:chgData name="Morten Carlsen" userId="df58daa3-5709-4f74-bd57-c26b912a19e1" providerId="ADAL" clId="{4147B91F-BEA3-4F3D-A11A-98F61EB3B1E5}" dt="2022-12-06T08:35:31.331" v="139" actId="20577"/>
        <pc:sldMkLst>
          <pc:docMk/>
          <pc:sldMk cId="4233049047" sldId="265"/>
        </pc:sldMkLst>
        <pc:spChg chg="mod">
          <ac:chgData name="Morten Carlsen" userId="df58daa3-5709-4f74-bd57-c26b912a19e1" providerId="ADAL" clId="{4147B91F-BEA3-4F3D-A11A-98F61EB3B1E5}" dt="2022-12-06T08:29:22.850" v="112" actId="20577"/>
          <ac:spMkLst>
            <pc:docMk/>
            <pc:sldMk cId="4233049047" sldId="265"/>
            <ac:spMk id="3" creationId="{00000000-0000-0000-0000-000000000000}"/>
          </ac:spMkLst>
        </pc:spChg>
        <pc:spChg chg="mod">
          <ac:chgData name="Morten Carlsen" userId="df58daa3-5709-4f74-bd57-c26b912a19e1" providerId="ADAL" clId="{4147B91F-BEA3-4F3D-A11A-98F61EB3B1E5}" dt="2022-12-06T08:35:31.331" v="139" actId="20577"/>
          <ac:spMkLst>
            <pc:docMk/>
            <pc:sldMk cId="4233049047" sldId="265"/>
            <ac:spMk id="4" creationId="{00000000-0000-0000-0000-000000000000}"/>
          </ac:spMkLst>
        </pc:spChg>
        <pc:spChg chg="mod">
          <ac:chgData name="Morten Carlsen" userId="df58daa3-5709-4f74-bd57-c26b912a19e1" providerId="ADAL" clId="{4147B91F-BEA3-4F3D-A11A-98F61EB3B1E5}" dt="2022-12-06T08:29:43.546" v="123" actId="20577"/>
          <ac:spMkLst>
            <pc:docMk/>
            <pc:sldMk cId="4233049047" sldId="265"/>
            <ac:spMk id="5" creationId="{00000000-0000-0000-0000-000000000000}"/>
          </ac:spMkLst>
        </pc:spChg>
      </pc:sldChg>
      <pc:sldChg chg="modSp mod">
        <pc:chgData name="Morten Carlsen" userId="df58daa3-5709-4f74-bd57-c26b912a19e1" providerId="ADAL" clId="{4147B91F-BEA3-4F3D-A11A-98F61EB3B1E5}" dt="2022-12-06T08:41:07.466" v="253" actId="20577"/>
        <pc:sldMkLst>
          <pc:docMk/>
          <pc:sldMk cId="405149418" sldId="266"/>
        </pc:sldMkLst>
        <pc:spChg chg="mod">
          <ac:chgData name="Morten Carlsen" userId="df58daa3-5709-4f74-bd57-c26b912a19e1" providerId="ADAL" clId="{4147B91F-BEA3-4F3D-A11A-98F61EB3B1E5}" dt="2022-12-06T08:36:54.274" v="146" actId="20577"/>
          <ac:spMkLst>
            <pc:docMk/>
            <pc:sldMk cId="405149418" sldId="266"/>
            <ac:spMk id="3" creationId="{00000000-0000-0000-0000-000000000000}"/>
          </ac:spMkLst>
        </pc:spChg>
        <pc:spChg chg="mod">
          <ac:chgData name="Morten Carlsen" userId="df58daa3-5709-4f74-bd57-c26b912a19e1" providerId="ADAL" clId="{4147B91F-BEA3-4F3D-A11A-98F61EB3B1E5}" dt="2022-12-06T08:40:43.442" v="242" actId="20577"/>
          <ac:spMkLst>
            <pc:docMk/>
            <pc:sldMk cId="405149418" sldId="266"/>
            <ac:spMk id="4" creationId="{00000000-0000-0000-0000-000000000000}"/>
          </ac:spMkLst>
        </pc:spChg>
        <pc:spChg chg="mod">
          <ac:chgData name="Morten Carlsen" userId="df58daa3-5709-4f74-bd57-c26b912a19e1" providerId="ADAL" clId="{4147B91F-BEA3-4F3D-A11A-98F61EB3B1E5}" dt="2022-12-06T08:41:07.466" v="253" actId="20577"/>
          <ac:spMkLst>
            <pc:docMk/>
            <pc:sldMk cId="405149418" sldId="266"/>
            <ac:spMk id="5" creationId="{00000000-0000-0000-0000-000000000000}"/>
          </ac:spMkLst>
        </pc:spChg>
      </pc:sldChg>
      <pc:sldChg chg="modSp mod">
        <pc:chgData name="Morten Carlsen" userId="df58daa3-5709-4f74-bd57-c26b912a19e1" providerId="ADAL" clId="{4147B91F-BEA3-4F3D-A11A-98F61EB3B1E5}" dt="2022-12-06T08:51:31.178" v="414" actId="20577"/>
        <pc:sldMkLst>
          <pc:docMk/>
          <pc:sldMk cId="1118993438" sldId="267"/>
        </pc:sldMkLst>
        <pc:spChg chg="mod">
          <ac:chgData name="Morten Carlsen" userId="df58daa3-5709-4f74-bd57-c26b912a19e1" providerId="ADAL" clId="{4147B91F-BEA3-4F3D-A11A-98F61EB3B1E5}" dt="2022-12-06T08:47:55.754" v="335" actId="20577"/>
          <ac:spMkLst>
            <pc:docMk/>
            <pc:sldMk cId="1118993438" sldId="267"/>
            <ac:spMk id="3" creationId="{00000000-0000-0000-0000-000000000000}"/>
          </ac:spMkLst>
        </pc:spChg>
        <pc:spChg chg="mod">
          <ac:chgData name="Morten Carlsen" userId="df58daa3-5709-4f74-bd57-c26b912a19e1" providerId="ADAL" clId="{4147B91F-BEA3-4F3D-A11A-98F61EB3B1E5}" dt="2022-12-06T08:51:15.777" v="403" actId="20577"/>
          <ac:spMkLst>
            <pc:docMk/>
            <pc:sldMk cId="1118993438" sldId="267"/>
            <ac:spMk id="4" creationId="{00000000-0000-0000-0000-000000000000}"/>
          </ac:spMkLst>
        </pc:spChg>
        <pc:spChg chg="mod">
          <ac:chgData name="Morten Carlsen" userId="df58daa3-5709-4f74-bd57-c26b912a19e1" providerId="ADAL" clId="{4147B91F-BEA3-4F3D-A11A-98F61EB3B1E5}" dt="2022-12-06T08:51:31.178" v="414" actId="20577"/>
          <ac:spMkLst>
            <pc:docMk/>
            <pc:sldMk cId="1118993438" sldId="267"/>
            <ac:spMk id="5" creationId="{00000000-0000-0000-0000-000000000000}"/>
          </ac:spMkLst>
        </pc:spChg>
      </pc:sldChg>
      <pc:sldChg chg="modSp mod">
        <pc:chgData name="Morten Carlsen" userId="df58daa3-5709-4f74-bd57-c26b912a19e1" providerId="ADAL" clId="{4147B91F-BEA3-4F3D-A11A-98F61EB3B1E5}" dt="2022-12-06T08:54:38.473" v="510" actId="20577"/>
        <pc:sldMkLst>
          <pc:docMk/>
          <pc:sldMk cId="2806084589" sldId="268"/>
        </pc:sldMkLst>
        <pc:spChg chg="mod">
          <ac:chgData name="Morten Carlsen" userId="df58daa3-5709-4f74-bd57-c26b912a19e1" providerId="ADAL" clId="{4147B91F-BEA3-4F3D-A11A-98F61EB3B1E5}" dt="2022-12-06T08:54:14.083" v="499" actId="20577"/>
          <ac:spMkLst>
            <pc:docMk/>
            <pc:sldMk cId="2806084589" sldId="268"/>
            <ac:spMk id="4" creationId="{00000000-0000-0000-0000-000000000000}"/>
          </ac:spMkLst>
        </pc:spChg>
        <pc:spChg chg="mod">
          <ac:chgData name="Morten Carlsen" userId="df58daa3-5709-4f74-bd57-c26b912a19e1" providerId="ADAL" clId="{4147B91F-BEA3-4F3D-A11A-98F61EB3B1E5}" dt="2022-12-06T08:54:38.473" v="510" actId="20577"/>
          <ac:spMkLst>
            <pc:docMk/>
            <pc:sldMk cId="2806084589" sldId="268"/>
            <ac:spMk id="5" creationId="{00000000-0000-0000-0000-000000000000}"/>
          </ac:spMkLst>
        </pc:spChg>
      </pc:sldChg>
      <pc:sldChg chg="modSp mod">
        <pc:chgData name="Morten Carlsen" userId="df58daa3-5709-4f74-bd57-c26b912a19e1" providerId="ADAL" clId="{4147B91F-BEA3-4F3D-A11A-98F61EB3B1E5}" dt="2022-12-06T08:46:22.933" v="317" actId="20577"/>
        <pc:sldMkLst>
          <pc:docMk/>
          <pc:sldMk cId="1986772930" sldId="275"/>
        </pc:sldMkLst>
        <pc:spChg chg="mod">
          <ac:chgData name="Morten Carlsen" userId="df58daa3-5709-4f74-bd57-c26b912a19e1" providerId="ADAL" clId="{4147B91F-BEA3-4F3D-A11A-98F61EB3B1E5}" dt="2022-12-06T08:42:39.562" v="283" actId="20577"/>
          <ac:spMkLst>
            <pc:docMk/>
            <pc:sldMk cId="1986772930" sldId="275"/>
            <ac:spMk id="3" creationId="{00000000-0000-0000-0000-000000000000}"/>
          </ac:spMkLst>
        </pc:spChg>
        <pc:spChg chg="mod">
          <ac:chgData name="Morten Carlsen" userId="df58daa3-5709-4f74-bd57-c26b912a19e1" providerId="ADAL" clId="{4147B91F-BEA3-4F3D-A11A-98F61EB3B1E5}" dt="2022-12-06T08:45:52.914" v="306" actId="20577"/>
          <ac:spMkLst>
            <pc:docMk/>
            <pc:sldMk cId="1986772930" sldId="275"/>
            <ac:spMk id="4" creationId="{00000000-0000-0000-0000-000000000000}"/>
          </ac:spMkLst>
        </pc:spChg>
        <pc:spChg chg="mod">
          <ac:chgData name="Morten Carlsen" userId="df58daa3-5709-4f74-bd57-c26b912a19e1" providerId="ADAL" clId="{4147B91F-BEA3-4F3D-A11A-98F61EB3B1E5}" dt="2022-12-06T08:46:22.933" v="317" actId="20577"/>
          <ac:spMkLst>
            <pc:docMk/>
            <pc:sldMk cId="1986772930" sldId="275"/>
            <ac:spMk id="5" creationId="{00000000-0000-0000-0000-000000000000}"/>
          </ac:spMkLst>
        </pc:spChg>
      </pc:sldChg>
      <pc:sldChg chg="modSp mod">
        <pc:chgData name="Morten Carlsen" userId="df58daa3-5709-4f74-bd57-c26b912a19e1" providerId="ADAL" clId="{4147B91F-BEA3-4F3D-A11A-98F61EB3B1E5}" dt="2022-12-06T08:56:47.825" v="534" actId="20577"/>
        <pc:sldMkLst>
          <pc:docMk/>
          <pc:sldMk cId="748180104" sldId="278"/>
        </pc:sldMkLst>
        <pc:spChg chg="mod">
          <ac:chgData name="Morten Carlsen" userId="df58daa3-5709-4f74-bd57-c26b912a19e1" providerId="ADAL" clId="{4147B91F-BEA3-4F3D-A11A-98F61EB3B1E5}" dt="2022-12-06T08:56:12.139" v="523" actId="20577"/>
          <ac:spMkLst>
            <pc:docMk/>
            <pc:sldMk cId="748180104" sldId="278"/>
            <ac:spMk id="4" creationId="{00000000-0000-0000-0000-000000000000}"/>
          </ac:spMkLst>
        </pc:spChg>
        <pc:spChg chg="mod">
          <ac:chgData name="Morten Carlsen" userId="df58daa3-5709-4f74-bd57-c26b912a19e1" providerId="ADAL" clId="{4147B91F-BEA3-4F3D-A11A-98F61EB3B1E5}" dt="2022-12-06T08:56:47.825" v="534" actId="20577"/>
          <ac:spMkLst>
            <pc:docMk/>
            <pc:sldMk cId="748180104" sldId="278"/>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da-DK"/>
              <a:t>Klik for at redigere i master</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195373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4003942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da-DK"/>
              <a:t>Klik for at redigere i master</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27032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Content Placeholder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331580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da-DK"/>
              <a:t>Klik for at redigere i master</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Date Placeholder 3"/>
          <p:cNvSpPr>
            <a:spLocks noGrp="1"/>
          </p:cNvSpPr>
          <p:nvPr>
            <p:ph type="dt" sz="half" idx="10"/>
          </p:nvPr>
        </p:nvSpPr>
        <p:spPr/>
        <p:txBody>
          <a:bodyPr/>
          <a:lstStyle/>
          <a:p>
            <a:fld id="{201CF547-2A20-4493-85CA-90573AC3A882}" type="datetimeFigureOut">
              <a:rPr lang="da-DK" smtClean="0"/>
              <a:t>06-12-22</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3143766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201CF547-2A20-4493-85CA-90573AC3A882}" type="datetimeFigureOut">
              <a:rPr lang="da-DK" smtClean="0"/>
              <a:t>06-12-22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1955433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da-DK"/>
              <a:t>Klik for at redigere i master</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Content Placeholder 3"/>
          <p:cNvSpPr>
            <a:spLocks noGrp="1"/>
          </p:cNvSpPr>
          <p:nvPr>
            <p:ph sz="half" idx="2"/>
          </p:nvPr>
        </p:nvSpPr>
        <p:spPr>
          <a:xfrm>
            <a:off x="682329" y="2505075"/>
            <a:ext cx="4190702" cy="368458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Content Placeholder 5"/>
          <p:cNvSpPr>
            <a:spLocks noGrp="1"/>
          </p:cNvSpPr>
          <p:nvPr>
            <p:ph sz="quarter" idx="4"/>
          </p:nvPr>
        </p:nvSpPr>
        <p:spPr>
          <a:xfrm>
            <a:off x="5014913" y="2505075"/>
            <a:ext cx="4211340" cy="368458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201CF547-2A20-4493-85CA-90573AC3A882}" type="datetimeFigureOut">
              <a:rPr lang="da-DK" smtClean="0"/>
              <a:t>06-12-22</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71840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Date Placeholder 2"/>
          <p:cNvSpPr>
            <a:spLocks noGrp="1"/>
          </p:cNvSpPr>
          <p:nvPr>
            <p:ph type="dt" sz="half" idx="10"/>
          </p:nvPr>
        </p:nvSpPr>
        <p:spPr/>
        <p:txBody>
          <a:bodyPr/>
          <a:lstStyle/>
          <a:p>
            <a:fld id="{201CF547-2A20-4493-85CA-90573AC3A882}" type="datetimeFigureOut">
              <a:rPr lang="da-DK" smtClean="0"/>
              <a:t>06-12-22</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2431034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CF547-2A20-4493-85CA-90573AC3A882}" type="datetimeFigureOut">
              <a:rPr lang="da-DK" smtClean="0"/>
              <a:t>06-12-22</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521282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a-DK"/>
              <a:t>Klik for at redigere i master</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Date Placeholder 4"/>
          <p:cNvSpPr>
            <a:spLocks noGrp="1"/>
          </p:cNvSpPr>
          <p:nvPr>
            <p:ph type="dt" sz="half" idx="10"/>
          </p:nvPr>
        </p:nvSpPr>
        <p:spPr/>
        <p:txBody>
          <a:bodyPr/>
          <a:lstStyle/>
          <a:p>
            <a:fld id="{201CF547-2A20-4493-85CA-90573AC3A882}" type="datetimeFigureOut">
              <a:rPr lang="da-DK" smtClean="0"/>
              <a:t>06-12-22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2113875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a-DK"/>
              <a:t>Klik for at redigere i master</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Date Placeholder 4"/>
          <p:cNvSpPr>
            <a:spLocks noGrp="1"/>
          </p:cNvSpPr>
          <p:nvPr>
            <p:ph type="dt" sz="half" idx="10"/>
          </p:nvPr>
        </p:nvSpPr>
        <p:spPr/>
        <p:txBody>
          <a:bodyPr/>
          <a:lstStyle/>
          <a:p>
            <a:fld id="{201CF547-2A20-4493-85CA-90573AC3A882}" type="datetimeFigureOut">
              <a:rPr lang="da-DK" smtClean="0"/>
              <a:t>06-12-22</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2274BACD-CAB3-4E1B-8E58-72A8BA444F35}" type="slidenum">
              <a:rPr lang="da-DK" smtClean="0"/>
              <a:t>‹nr.›</a:t>
            </a:fld>
            <a:endParaRPr lang="da-DK"/>
          </a:p>
        </p:txBody>
      </p:sp>
    </p:spTree>
    <p:extLst>
      <p:ext uri="{BB962C8B-B14F-4D97-AF65-F5344CB8AC3E}">
        <p14:creationId xmlns:p14="http://schemas.microsoft.com/office/powerpoint/2010/main" val="359895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da-DK"/>
              <a:t>Klik for at redigere i master</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CF547-2A20-4493-85CA-90573AC3A882}" type="datetimeFigureOut">
              <a:rPr lang="da-DK" smtClean="0"/>
              <a:t>06-12-22</a:t>
            </a:fld>
            <a:endParaRPr lang="da-DK"/>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4BACD-CAB3-4E1B-8E58-72A8BA444F35}" type="slidenum">
              <a:rPr lang="da-DK" smtClean="0"/>
              <a:t>‹nr.›</a:t>
            </a:fld>
            <a:endParaRPr lang="da-DK"/>
          </a:p>
        </p:txBody>
      </p:sp>
    </p:spTree>
    <p:extLst>
      <p:ext uri="{BB962C8B-B14F-4D97-AF65-F5344CB8AC3E}">
        <p14:creationId xmlns:p14="http://schemas.microsoft.com/office/powerpoint/2010/main" val="32513742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version2.dk/artikel/kontraktkrig-hver-fjerde-virksomhed-rager-uklar-med-leverandoeren-834655"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www.side-walk.dk/"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www.dynamicweb.dk/" TargetMode="External"/><Relationship Id="rId3" Type="http://schemas.openxmlformats.org/officeDocument/2006/relationships/hyperlink" Target="http://wordpress.org/" TargetMode="External"/><Relationship Id="rId7" Type="http://schemas.openxmlformats.org/officeDocument/2006/relationships/hyperlink" Target="http://www.sitecore.net/"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hyperlink" Target="https://drupal.org/" TargetMode="External"/><Relationship Id="rId5" Type="http://schemas.openxmlformats.org/officeDocument/2006/relationships/hyperlink" Target="https://umbraco.com/" TargetMode="External"/><Relationship Id="rId10" Type="http://schemas.openxmlformats.org/officeDocument/2006/relationships/hyperlink" Target="http://www.side-walk.dk/" TargetMode="External"/><Relationship Id="rId4" Type="http://schemas.openxmlformats.org/officeDocument/2006/relationships/hyperlink" Target="http://joomla.com/" TargetMode="External"/><Relationship Id="rId9" Type="http://schemas.openxmlformats.org/officeDocument/2006/relationships/hyperlink" Target="http://office.microsoft.com/da-dk/sharepoint/"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ide-walk.dk/"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ide-walk.dk/p-e-t-modellen/" TargetMode="Externa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hyperlink" Target="http://www.side-walk.dk/" TargetMode="External"/><Relationship Id="rId4" Type="http://schemas.openxmlformats.org/officeDocument/2006/relationships/hyperlink" Target="https://developers.google.com/speed/pagespeed/insight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fdih.dk/media/2321/fdih-e-handelsanalyse-2015-%c3%a5rsrapport-light.pdf"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www.side-walk.dk/"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Billede 2" descr="Et billede, der indeholder tekst, person">
            <a:extLst>
              <a:ext uri="{FF2B5EF4-FFF2-40B4-BE49-F238E27FC236}">
                <a16:creationId xmlns:a16="http://schemas.microsoft.com/office/drawing/2014/main" id="{DB8C328A-6D7B-9FF8-01D1-72DAA27E4A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 y="-145729"/>
            <a:ext cx="9906888" cy="7003729"/>
          </a:xfrm>
          <a:prstGeom prst="rect">
            <a:avLst/>
          </a:prstGeom>
        </p:spPr>
      </p:pic>
    </p:spTree>
    <p:extLst>
      <p:ext uri="{BB962C8B-B14F-4D97-AF65-F5344CB8AC3E}">
        <p14:creationId xmlns:p14="http://schemas.microsoft.com/office/powerpoint/2010/main" val="3249366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802449"/>
            <a:ext cx="7451697" cy="1325563"/>
          </a:xfrm>
        </p:spPr>
        <p:txBody>
          <a:bodyPr>
            <a:normAutofit/>
          </a:bodyPr>
          <a:lstStyle/>
          <a:p>
            <a:r>
              <a:rPr lang="da-DK" sz="2800" b="1" dirty="0">
                <a:latin typeface="Lato" panose="020F0502020204030203" pitchFamily="34" charset="0"/>
                <a:cs typeface="Lato" panose="020F0502020204030203" pitchFamily="34" charset="0"/>
              </a:rPr>
              <a:t>Kodning</a:t>
            </a:r>
          </a:p>
        </p:txBody>
      </p:sp>
      <p:sp>
        <p:nvSpPr>
          <p:cNvPr id="3" name="Pladsholder til indhold 2"/>
          <p:cNvSpPr>
            <a:spLocks noGrp="1"/>
          </p:cNvSpPr>
          <p:nvPr>
            <p:ph idx="1"/>
          </p:nvPr>
        </p:nvSpPr>
        <p:spPr>
          <a:xfrm>
            <a:off x="133099" y="2851345"/>
            <a:ext cx="2164829" cy="4351338"/>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Checkliste:</a:t>
            </a:r>
          </a:p>
          <a:p>
            <a:r>
              <a:rPr lang="da-DK" sz="1000" dirty="0">
                <a:solidFill>
                  <a:schemeClr val="bg1"/>
                </a:solidFill>
                <a:latin typeface="Lato" panose="020F0502020204030203" pitchFamily="34" charset="0"/>
                <a:cs typeface="Lato" panose="020F0502020204030203" pitchFamily="34" charset="0"/>
              </a:rPr>
              <a:t>Ønsker du en Open Source </a:t>
            </a:r>
            <a:br>
              <a:rPr lang="da-DK" sz="1000" dirty="0">
                <a:solidFill>
                  <a:schemeClr val="bg1"/>
                </a:solidFill>
                <a:latin typeface="Lato" panose="020F0502020204030203" pitchFamily="34" charset="0"/>
                <a:cs typeface="Lato" panose="020F0502020204030203" pitchFamily="34" charset="0"/>
              </a:rPr>
            </a:br>
            <a:r>
              <a:rPr lang="da-DK" sz="1000" dirty="0">
                <a:solidFill>
                  <a:schemeClr val="bg1"/>
                </a:solidFill>
                <a:latin typeface="Lato" panose="020F0502020204030203" pitchFamily="34" charset="0"/>
                <a:cs typeface="Lato" panose="020F0502020204030203" pitchFamily="34" charset="0"/>
              </a:rPr>
              <a:t>eller en licensbaseret løsning?</a:t>
            </a:r>
          </a:p>
          <a:p>
            <a:r>
              <a:rPr lang="da-DK" sz="1000" dirty="0">
                <a:solidFill>
                  <a:schemeClr val="bg1"/>
                </a:solidFill>
                <a:latin typeface="Lato" panose="020F0502020204030203" pitchFamily="34" charset="0"/>
                <a:cs typeface="Lato" panose="020F0502020204030203" pitchFamily="34" charset="0"/>
              </a:rPr>
              <a:t>Hvilket CMS passer bedst til din forretning?</a:t>
            </a:r>
          </a:p>
          <a:p>
            <a:r>
              <a:rPr lang="da-DK" sz="1000" dirty="0">
                <a:solidFill>
                  <a:schemeClr val="bg1"/>
                </a:solidFill>
                <a:latin typeface="Lato" panose="020F0502020204030203" pitchFamily="34" charset="0"/>
                <a:cs typeface="Lato" panose="020F0502020204030203" pitchFamily="34" charset="0"/>
              </a:rPr>
              <a:t>Hvilke standardfunktioner får du med?</a:t>
            </a:r>
          </a:p>
          <a:p>
            <a:r>
              <a:rPr lang="da-DK" sz="1000" dirty="0">
                <a:solidFill>
                  <a:schemeClr val="bg1"/>
                </a:solidFill>
                <a:latin typeface="Lato" panose="020F0502020204030203" pitchFamily="34" charset="0"/>
                <a:cs typeface="Lato" panose="020F0502020204030203" pitchFamily="34" charset="0"/>
              </a:rPr>
              <a:t>Hvad skal specialudvikles? Er det godt beskrevet i kravsspecifikationen?</a:t>
            </a:r>
          </a:p>
          <a:p>
            <a:r>
              <a:rPr lang="da-DK" sz="1000" dirty="0">
                <a:solidFill>
                  <a:schemeClr val="bg1"/>
                </a:solidFill>
                <a:latin typeface="Lato" panose="020F0502020204030203" pitchFamily="34" charset="0"/>
                <a:cs typeface="Lato" panose="020F0502020204030203" pitchFamily="34" charset="0"/>
              </a:rPr>
              <a:t>Kan du bruge extensions?</a:t>
            </a:r>
          </a:p>
          <a:p>
            <a:r>
              <a:rPr lang="da-DK" sz="1000" dirty="0">
                <a:solidFill>
                  <a:schemeClr val="bg1"/>
                </a:solidFill>
                <a:latin typeface="Lato" panose="020F0502020204030203" pitchFamily="34" charset="0"/>
                <a:cs typeface="Lato" panose="020F0502020204030203" pitchFamily="34" charset="0"/>
              </a:rPr>
              <a:t>Er der statistik?</a:t>
            </a:r>
          </a:p>
          <a:p>
            <a:r>
              <a:rPr lang="da-DK" sz="1000" dirty="0">
                <a:solidFill>
                  <a:schemeClr val="bg1"/>
                </a:solidFill>
                <a:latin typeface="Lato" panose="020F0502020204030203" pitchFamily="34" charset="0"/>
                <a:cs typeface="Lato" panose="020F0502020204030203" pitchFamily="34" charset="0"/>
              </a:rPr>
              <a:t>Er tidsplanen overskuelig? Inddrages du i processen?</a:t>
            </a:r>
          </a:p>
          <a:p>
            <a:pPr marL="0" indent="0">
              <a:buNone/>
            </a:pPr>
            <a:endParaRPr lang="da-DK" sz="1000" dirty="0">
              <a:solidFill>
                <a:schemeClr val="bg1"/>
              </a:solidFill>
              <a:latin typeface="Lato" panose="020F0502020204030203" pitchFamily="34" charset="0"/>
              <a:cs typeface="Lato" panose="020F0502020204030203" pitchFamily="34" charset="0"/>
            </a:endParaRPr>
          </a:p>
          <a:p>
            <a:pPr marL="0" indent="0">
              <a:buNone/>
            </a:pPr>
            <a:r>
              <a:rPr lang="da-DK" sz="1200" b="1" dirty="0">
                <a:solidFill>
                  <a:schemeClr val="bg1"/>
                </a:solidFill>
                <a:latin typeface="Lato" panose="020F0502020204030203" pitchFamily="34" charset="0"/>
                <a:cs typeface="Lato" panose="020F0502020204030203" pitchFamily="34" charset="0"/>
              </a:rPr>
              <a:t>Tip:</a:t>
            </a:r>
          </a:p>
          <a:p>
            <a:pPr marL="0" indent="0">
              <a:buNone/>
            </a:pPr>
            <a:r>
              <a:rPr lang="da-DK" sz="1000" dirty="0">
                <a:solidFill>
                  <a:schemeClr val="bg1"/>
                </a:solidFill>
                <a:latin typeface="Lato" panose="020F0502020204030203" pitchFamily="34" charset="0"/>
                <a:cs typeface="Lato" panose="020F0502020204030203" pitchFamily="34" charset="0"/>
              </a:rPr>
              <a:t>På næste side finder du en liste over CMS systemer.</a:t>
            </a: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800" dirty="0">
                <a:latin typeface="Lato" panose="020F0502020204030203" pitchFamily="34" charset="0"/>
                <a:cs typeface="Lato" panose="020F0502020204030203" pitchFamily="34" charset="0"/>
              </a:rPr>
              <a:t>Hver 4. virksomhed er utilfreds med deres IT leverandør. </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Det beror ofte på manglende forventningsafstemning eller uklare kontrakter. En god tommelfingerregel må være at kigge på din egen virksomhed. Hvor stor er den? Derefter bør du finde et bureau, du mener kan håndtere dine opgaver. Du har sikkert forventninger til leveringstid, support og service, som du kan spørge ind til inden du træffer dit valg.</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Valg af CMS </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Bør træffes ud fra hvilke funktioner din virksomhed har brug for. Der er adskillige CMS systemer på markedet. Fælles for dem er, at de kommer med meget forskellige funktioner. Af samme grund bør du som minimum undersøge 2-3 stykker før du træffer dit valg. Du skal også være opmærksom på om du ønsker et Open Source CMS, der som udgangspunkt er gratis, men hvor du selv står for opdatering. Eller om du fortrækker et kommercielt system.</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Kravsspecifikation</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I din kontrakt finder du også altid en kravsspecifikation. Hvis ikke bør du finde dig et andet bureau. (Kravsspecifikationen er for din skyld). I kravsspecifikationen bør der som minimum stå hvilke browsers din webløsning understøtter (Herunder også mobil og tablet). Der skal også være en beskrivelse af funktionaliteten. Spørg også ind til hvad der er standardfunktionalitet og hvad der skal specialudvikles. Du kan evt. forhøre dig om nogle funktioner kan laves med extensions, hvis du er villig til at gå på kompromis.</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Tracking</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Yderligere skal du sikre dig, at der er opsat tracking, der måler antal besøg, salg og mål.</a:t>
            </a:r>
          </a:p>
          <a:p>
            <a:pPr marL="0" indent="0">
              <a:buNone/>
            </a:pPr>
            <a:r>
              <a:rPr lang="da-DK" sz="1200" b="1" dirty="0">
                <a:latin typeface="Lato" panose="020F0502020204030203" pitchFamily="34" charset="0"/>
                <a:cs typeface="Lato" panose="020F0502020204030203" pitchFamily="34" charset="0"/>
              </a:rPr>
              <a:t>Tidsplan:</a:t>
            </a:r>
          </a:p>
          <a:p>
            <a:pPr marL="0" indent="0">
              <a:buNone/>
            </a:pPr>
            <a:r>
              <a:rPr lang="da-DK" sz="1200" dirty="0">
                <a:latin typeface="Lato" panose="020F0502020204030203" pitchFamily="34" charset="0"/>
                <a:cs typeface="Lato" panose="020F0502020204030203" pitchFamily="34" charset="0"/>
              </a:rPr>
              <a:t>Slutteligt er det relevant med en tidsplan for projektets faser.</a:t>
            </a:r>
          </a:p>
          <a:p>
            <a:pPr marL="0" indent="0">
              <a:buNone/>
            </a:pPr>
            <a:r>
              <a:rPr lang="da-DK" sz="1200" b="1" dirty="0">
                <a:latin typeface="Lato" panose="020F0502020204030203" pitchFamily="34" charset="0"/>
                <a:cs typeface="Lato" panose="020F0502020204030203" pitchFamily="34" charset="0"/>
              </a:rPr>
              <a:t>Kilde:</a:t>
            </a:r>
            <a:r>
              <a:rPr lang="da-DK" sz="1200" dirty="0">
                <a:latin typeface="Lato" panose="020F0502020204030203" pitchFamily="34" charset="0"/>
                <a:cs typeface="Lato" panose="020F0502020204030203" pitchFamily="34" charset="0"/>
              </a:rPr>
              <a:t> </a:t>
            </a:r>
            <a:r>
              <a:rPr lang="da-DK" sz="1200" dirty="0">
                <a:latin typeface="Lato" panose="020F0502020204030203" pitchFamily="34" charset="0"/>
                <a:cs typeface="Lato" panose="020F0502020204030203" pitchFamily="34" charset="0"/>
                <a:hlinkClick r:id="rId3"/>
              </a:rPr>
              <a:t>https://www.version2.dk/artikel/kontraktkrig-hver-fjerde-virksomhed-rager-uklar-med-leverandoeren-834655</a:t>
            </a:r>
            <a:endParaRPr lang="da-DK" sz="1200" dirty="0">
              <a:latin typeface="Lato" panose="020F0502020204030203" pitchFamily="34" charset="0"/>
              <a:cs typeface="Lato" panose="020F0502020204030203" pitchFamily="34" charset="0"/>
            </a:endParaRP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4"/>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405149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802453"/>
            <a:ext cx="7451697" cy="1325563"/>
          </a:xfrm>
        </p:spPr>
        <p:txBody>
          <a:bodyPr>
            <a:normAutofit/>
          </a:bodyPr>
          <a:lstStyle/>
          <a:p>
            <a:r>
              <a:rPr lang="da-DK" sz="2800" b="1" dirty="0">
                <a:latin typeface="Lato" panose="020F0502020204030203" pitchFamily="34" charset="0"/>
                <a:cs typeface="Lato" panose="020F0502020204030203" pitchFamily="34" charset="0"/>
              </a:rPr>
              <a:t>CMS systemer</a:t>
            </a:r>
          </a:p>
        </p:txBody>
      </p:sp>
      <p:sp>
        <p:nvSpPr>
          <p:cNvPr id="3" name="Pladsholder til indhold 2"/>
          <p:cNvSpPr>
            <a:spLocks noGrp="1"/>
          </p:cNvSpPr>
          <p:nvPr>
            <p:ph idx="1"/>
          </p:nvPr>
        </p:nvSpPr>
        <p:spPr>
          <a:xfrm>
            <a:off x="133099" y="2944577"/>
            <a:ext cx="2164829" cy="3702713"/>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Checkliste:</a:t>
            </a:r>
          </a:p>
          <a:p>
            <a:r>
              <a:rPr lang="da-DK" sz="1000" dirty="0">
                <a:solidFill>
                  <a:schemeClr val="bg1"/>
                </a:solidFill>
                <a:latin typeface="Lato" panose="020F0502020204030203" pitchFamily="34" charset="0"/>
                <a:cs typeface="Lato" panose="020F0502020204030203" pitchFamily="34" charset="0"/>
              </a:rPr>
              <a:t>Ønsker du Open Source eller licensløsning? </a:t>
            </a:r>
          </a:p>
          <a:p>
            <a:r>
              <a:rPr lang="da-DK" sz="1000" dirty="0">
                <a:solidFill>
                  <a:schemeClr val="bg1"/>
                </a:solidFill>
                <a:latin typeface="Lato" panose="020F0502020204030203" pitchFamily="34" charset="0"/>
                <a:cs typeface="Lato" panose="020F0502020204030203" pitchFamily="34" charset="0"/>
              </a:rPr>
              <a:t>Hvilket CMS har flest standard funktioner jeg kan bruge?</a:t>
            </a:r>
          </a:p>
          <a:p>
            <a:r>
              <a:rPr lang="da-DK" sz="1000" dirty="0">
                <a:solidFill>
                  <a:schemeClr val="bg1"/>
                </a:solidFill>
                <a:latin typeface="Lato" panose="020F0502020204030203" pitchFamily="34" charset="0"/>
                <a:cs typeface="Lato" panose="020F0502020204030203" pitchFamily="34" charset="0"/>
              </a:rPr>
              <a:t>Er der mange relevante extensions?</a:t>
            </a:r>
          </a:p>
          <a:p>
            <a:r>
              <a:rPr lang="da-DK" sz="1000" dirty="0">
                <a:solidFill>
                  <a:schemeClr val="bg1"/>
                </a:solidFill>
                <a:latin typeface="Lato" panose="020F0502020204030203" pitchFamily="34" charset="0"/>
                <a:cs typeface="Lato" panose="020F0502020204030203" pitchFamily="34" charset="0"/>
              </a:rPr>
              <a:t>Hvor mange bureauer findes der i Danmark, der arbejder med det pågældende CMS- system?</a:t>
            </a:r>
          </a:p>
          <a:p>
            <a:r>
              <a:rPr lang="da-DK" sz="1000" dirty="0">
                <a:solidFill>
                  <a:schemeClr val="bg1"/>
                </a:solidFill>
                <a:latin typeface="Lato" panose="020F0502020204030203" pitchFamily="34" charset="0"/>
                <a:cs typeface="Lato" panose="020F0502020204030203" pitchFamily="34" charset="0"/>
              </a:rPr>
              <a:t>Hvor stort er teamet bag CMS- systemet?</a:t>
            </a: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800" dirty="0">
                <a:latin typeface="Lato" panose="020F0502020204030203" pitchFamily="34" charset="0"/>
                <a:cs typeface="Lato" panose="020F0502020204030203" pitchFamily="34" charset="0"/>
              </a:rPr>
              <a:t>Der udvikles hele tiden nye CMS systemer. Og den perfekte CMS er endnu ikke udviklet. Du kan dog overveje om der er findes branchespecifikke CMS løsninger, der langt hen ad vejen passer til din branche.</a:t>
            </a:r>
          </a:p>
          <a:p>
            <a:pPr marL="0" indent="0">
              <a:buNone/>
            </a:pPr>
            <a:r>
              <a:rPr lang="da-DK" sz="1200" dirty="0">
                <a:latin typeface="Lato" panose="020F0502020204030203" pitchFamily="34" charset="0"/>
                <a:cs typeface="Lato" panose="020F0502020204030203" pitchFamily="34" charset="0"/>
              </a:rPr>
              <a:t>Eksempler på Open Source (OS) CMS systemer:</a:t>
            </a:r>
          </a:p>
          <a:p>
            <a:r>
              <a:rPr lang="da-DK" sz="1200" dirty="0">
                <a:latin typeface="Lato" panose="020F0502020204030203" pitchFamily="34" charset="0"/>
                <a:cs typeface="Lato" panose="020F0502020204030203" pitchFamily="34" charset="0"/>
                <a:hlinkClick r:id="rId3"/>
              </a:rPr>
              <a:t>WordPress</a:t>
            </a:r>
            <a:endParaRPr lang="da-DK" sz="1200" dirty="0">
              <a:latin typeface="Lato" panose="020F0502020204030203" pitchFamily="34" charset="0"/>
              <a:cs typeface="Lato" panose="020F0502020204030203" pitchFamily="34" charset="0"/>
            </a:endParaRPr>
          </a:p>
          <a:p>
            <a:r>
              <a:rPr lang="da-DK" sz="1200" dirty="0">
                <a:latin typeface="Lato" panose="020F0502020204030203" pitchFamily="34" charset="0"/>
                <a:cs typeface="Lato" panose="020F0502020204030203" pitchFamily="34" charset="0"/>
                <a:hlinkClick r:id="rId4"/>
              </a:rPr>
              <a:t>Joomla!</a:t>
            </a:r>
            <a:endParaRPr lang="da-DK" sz="1200" dirty="0">
              <a:latin typeface="Lato" panose="020F0502020204030203" pitchFamily="34" charset="0"/>
              <a:cs typeface="Lato" panose="020F0502020204030203" pitchFamily="34" charset="0"/>
            </a:endParaRPr>
          </a:p>
          <a:p>
            <a:r>
              <a:rPr lang="da-DK" sz="1200" dirty="0">
                <a:latin typeface="Lato" panose="020F0502020204030203" pitchFamily="34" charset="0"/>
                <a:cs typeface="Lato" panose="020F0502020204030203" pitchFamily="34" charset="0"/>
                <a:hlinkClick r:id="rId5"/>
              </a:rPr>
              <a:t>Umbraco</a:t>
            </a:r>
            <a:endParaRPr lang="da-DK" sz="1200" dirty="0">
              <a:latin typeface="Lato" panose="020F0502020204030203" pitchFamily="34" charset="0"/>
              <a:cs typeface="Lato" panose="020F0502020204030203" pitchFamily="34" charset="0"/>
            </a:endParaRPr>
          </a:p>
          <a:p>
            <a:r>
              <a:rPr lang="da-DK" sz="1200" dirty="0">
                <a:latin typeface="Lato" panose="020F0502020204030203" pitchFamily="34" charset="0"/>
                <a:cs typeface="Lato" panose="020F0502020204030203" pitchFamily="34" charset="0"/>
                <a:hlinkClick r:id="rId6"/>
              </a:rPr>
              <a:t>Drupal</a:t>
            </a:r>
            <a:endParaRPr lang="da-DK" sz="1200" dirty="0">
              <a:latin typeface="Lato" panose="020F0502020204030203" pitchFamily="34" charset="0"/>
              <a:cs typeface="Lato" panose="020F0502020204030203" pitchFamily="34" charset="0"/>
            </a:endParaRPr>
          </a:p>
          <a:p>
            <a:pPr marL="0" indent="0">
              <a:buNone/>
            </a:pPr>
            <a:r>
              <a:rPr lang="da-DK" sz="1200" dirty="0">
                <a:latin typeface="Lato" panose="020F0502020204030203" pitchFamily="34" charset="0"/>
                <a:cs typeface="Lato" panose="020F0502020204030203" pitchFamily="34" charset="0"/>
              </a:rPr>
              <a:t>Eksempler på licensbaserede CMS systemer:</a:t>
            </a:r>
          </a:p>
          <a:p>
            <a:r>
              <a:rPr lang="da-DK" sz="1200" dirty="0">
                <a:latin typeface="Lato" panose="020F0502020204030203" pitchFamily="34" charset="0"/>
                <a:cs typeface="Lato" panose="020F0502020204030203" pitchFamily="34" charset="0"/>
                <a:hlinkClick r:id="rId7"/>
              </a:rPr>
              <a:t>Sitecore</a:t>
            </a:r>
            <a:endParaRPr lang="da-DK" sz="1200" dirty="0">
              <a:latin typeface="Lato" panose="020F0502020204030203" pitchFamily="34" charset="0"/>
              <a:cs typeface="Lato" panose="020F0502020204030203" pitchFamily="34" charset="0"/>
            </a:endParaRPr>
          </a:p>
          <a:p>
            <a:r>
              <a:rPr lang="da-DK" sz="1200" dirty="0">
                <a:latin typeface="Lato" panose="020F0502020204030203" pitchFamily="34" charset="0"/>
                <a:cs typeface="Lato" panose="020F0502020204030203" pitchFamily="34" charset="0"/>
                <a:hlinkClick r:id="rId8"/>
              </a:rPr>
              <a:t>DynamicWeb</a:t>
            </a:r>
            <a:endParaRPr lang="da-DK" sz="1200" dirty="0">
              <a:latin typeface="Lato" panose="020F0502020204030203" pitchFamily="34" charset="0"/>
              <a:cs typeface="Lato" panose="020F0502020204030203" pitchFamily="34" charset="0"/>
            </a:endParaRPr>
          </a:p>
          <a:p>
            <a:r>
              <a:rPr lang="da-DK" sz="1200" dirty="0">
                <a:latin typeface="Lato" panose="020F0502020204030203" pitchFamily="34" charset="0"/>
                <a:cs typeface="Lato" panose="020F0502020204030203" pitchFamily="34" charset="0"/>
                <a:hlinkClick r:id="rId9"/>
              </a:rPr>
              <a:t>Sharepoint</a:t>
            </a:r>
            <a:endParaRPr lang="da-DK" sz="1200" dirty="0">
              <a:latin typeface="Lato" panose="020F0502020204030203" pitchFamily="34" charset="0"/>
              <a:cs typeface="Lato" panose="020F0502020204030203" pitchFamily="34" charset="0"/>
            </a:endParaRPr>
          </a:p>
          <a:p>
            <a:pPr marL="0" indent="0">
              <a:buFont typeface="Arial" panose="020B0604020202020204" pitchFamily="34" charset="0"/>
              <a:buNone/>
            </a:pPr>
            <a:endParaRPr lang="da-DK" sz="1200" dirty="0">
              <a:latin typeface="Lato" panose="020F0502020204030203" pitchFamily="34" charset="0"/>
              <a:cs typeface="Lato" panose="020F0502020204030203" pitchFamily="34" charset="0"/>
            </a:endParaRP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10"/>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1986772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271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794495"/>
            <a:ext cx="7451697" cy="1325563"/>
          </a:xfrm>
        </p:spPr>
        <p:txBody>
          <a:bodyPr>
            <a:normAutofit/>
          </a:bodyPr>
          <a:lstStyle/>
          <a:p>
            <a:r>
              <a:rPr lang="da-DK" sz="2800" b="1" dirty="0">
                <a:latin typeface="Lato" panose="020F0502020204030203" pitchFamily="34" charset="0"/>
                <a:cs typeface="Lato" panose="020F0502020204030203" pitchFamily="34" charset="0"/>
              </a:rPr>
              <a:t>Markedsføring</a:t>
            </a:r>
          </a:p>
        </p:txBody>
      </p:sp>
      <p:sp>
        <p:nvSpPr>
          <p:cNvPr id="3" name="Pladsholder til indhold 2"/>
          <p:cNvSpPr>
            <a:spLocks noGrp="1"/>
          </p:cNvSpPr>
          <p:nvPr>
            <p:ph idx="1"/>
          </p:nvPr>
        </p:nvSpPr>
        <p:spPr>
          <a:xfrm>
            <a:off x="133099" y="2851353"/>
            <a:ext cx="2164829" cy="4351338"/>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Checkliste:</a:t>
            </a:r>
          </a:p>
          <a:p>
            <a:r>
              <a:rPr lang="da-DK" sz="1000" dirty="0">
                <a:solidFill>
                  <a:schemeClr val="bg1"/>
                </a:solidFill>
                <a:latin typeface="Lato" panose="020F0502020204030203" pitchFamily="34" charset="0"/>
                <a:cs typeface="Lato" panose="020F0502020204030203" pitchFamily="34" charset="0"/>
              </a:rPr>
              <a:t>Hvilke SEM aktiviteter vil du satse på for at skabe trafik?</a:t>
            </a:r>
          </a:p>
          <a:p>
            <a:r>
              <a:rPr lang="da-DK" sz="1000" dirty="0">
                <a:solidFill>
                  <a:schemeClr val="bg1"/>
                </a:solidFill>
                <a:latin typeface="Lato" panose="020F0502020204030203" pitchFamily="34" charset="0"/>
                <a:cs typeface="Lato" panose="020F0502020204030203" pitchFamily="34" charset="0"/>
              </a:rPr>
              <a:t>Passer de sociale medier ind i din marktingplan?</a:t>
            </a:r>
          </a:p>
          <a:p>
            <a:r>
              <a:rPr lang="da-DK" sz="1000" dirty="0">
                <a:solidFill>
                  <a:schemeClr val="bg1"/>
                </a:solidFill>
                <a:latin typeface="Lato" panose="020F0502020204030203" pitchFamily="34" charset="0"/>
                <a:cs typeface="Lato" panose="020F0502020204030203" pitchFamily="34" charset="0"/>
              </a:rPr>
              <a:t>Er e-mail marketing relevant for dine kunder?</a:t>
            </a:r>
          </a:p>
          <a:p>
            <a:r>
              <a:rPr lang="da-DK" sz="1000" dirty="0">
                <a:solidFill>
                  <a:schemeClr val="bg1"/>
                </a:solidFill>
                <a:latin typeface="Lato" panose="020F0502020204030203" pitchFamily="34" charset="0"/>
                <a:cs typeface="Lato" panose="020F0502020204030203" pitchFamily="34" charset="0"/>
              </a:rPr>
              <a:t>Handler du med B2C kunder skal du give kunden mere værdi end dine konkurrenter tilbyder til samme pris.</a:t>
            </a:r>
          </a:p>
          <a:p>
            <a:r>
              <a:rPr lang="da-DK" sz="1000" dirty="0">
                <a:solidFill>
                  <a:schemeClr val="bg1"/>
                </a:solidFill>
                <a:latin typeface="Lato" panose="020F0502020204030203" pitchFamily="34" charset="0"/>
                <a:cs typeface="Lato" panose="020F0502020204030203" pitchFamily="34" charset="0"/>
              </a:rPr>
              <a:t>Handler du med B2B kan du med fordel benytte content til at skabe præferencer for dine produkter.</a:t>
            </a:r>
          </a:p>
          <a:p>
            <a:r>
              <a:rPr lang="da-DK" sz="1000" dirty="0">
                <a:solidFill>
                  <a:schemeClr val="bg1"/>
                </a:solidFill>
                <a:latin typeface="Lato" panose="020F0502020204030203" pitchFamily="34" charset="0"/>
                <a:cs typeface="Lato" panose="020F0502020204030203" pitchFamily="34" charset="0"/>
              </a:rPr>
              <a:t>Er der en plan for at skaffe permissions?</a:t>
            </a:r>
          </a:p>
          <a:p>
            <a:r>
              <a:rPr lang="da-DK" sz="1000" dirty="0">
                <a:solidFill>
                  <a:schemeClr val="bg1"/>
                </a:solidFill>
                <a:latin typeface="Lato" panose="020F0502020204030203" pitchFamily="34" charset="0"/>
                <a:cs typeface="Lato" panose="020F0502020204030203" pitchFamily="34" charset="0"/>
              </a:rPr>
              <a:t>Er der en plan for at generere </a:t>
            </a:r>
            <a:r>
              <a:rPr lang="da-DK" sz="1000" dirty="0" err="1">
                <a:solidFill>
                  <a:schemeClr val="bg1"/>
                </a:solidFill>
                <a:latin typeface="Lato" panose="020F0502020204030203" pitchFamily="34" charset="0"/>
                <a:cs typeface="Lato" panose="020F0502020204030203" pitchFamily="34" charset="0"/>
              </a:rPr>
              <a:t>leads</a:t>
            </a:r>
            <a:r>
              <a:rPr lang="da-DK" sz="1000" dirty="0">
                <a:solidFill>
                  <a:schemeClr val="bg1"/>
                </a:solidFill>
                <a:latin typeface="Lato" panose="020F0502020204030203" pitchFamily="34" charset="0"/>
                <a:cs typeface="Lato" panose="020F0502020204030203" pitchFamily="34" charset="0"/>
              </a:rPr>
              <a:t>?</a:t>
            </a: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800" dirty="0">
                <a:latin typeface="Lato" panose="020F0502020204030203" pitchFamily="34" charset="0"/>
                <a:cs typeface="Lato" panose="020F0502020204030203" pitchFamily="34" charset="0"/>
              </a:rPr>
              <a:t>Marketings vigtigste opgave er at skabe trafik!</a:t>
            </a:r>
          </a:p>
          <a:p>
            <a:pPr marL="0" indent="0">
              <a:buFont typeface="Arial" panose="020B0604020202020204" pitchFamily="34" charset="0"/>
              <a:buNone/>
            </a:pPr>
            <a:r>
              <a:rPr lang="da-DK" sz="1300" b="1" dirty="0">
                <a:latin typeface="Lato" panose="020F0502020204030203" pitchFamily="34" charset="0"/>
                <a:cs typeface="Lato" panose="020F0502020204030203" pitchFamily="34" charset="0"/>
              </a:rPr>
              <a:t>Trafik:</a:t>
            </a:r>
          </a:p>
          <a:p>
            <a:pPr marL="0" indent="0">
              <a:buFont typeface="Arial" panose="020B0604020202020204" pitchFamily="34" charset="0"/>
              <a:buNone/>
            </a:pPr>
            <a:r>
              <a:rPr lang="da-DK" sz="1300" dirty="0">
                <a:latin typeface="Lato" panose="020F0502020204030203" pitchFamily="34" charset="0"/>
                <a:cs typeface="Lato" panose="020F0502020204030203" pitchFamily="34" charset="0"/>
              </a:rPr>
              <a:t>Inden for online markedsføring er søgeoptimering (SEO) meget populært. Gratis placeringer i Google – hvem vil ikke gerne have det? Men der er desværre kun plads til 10 på side 1 i Googles organiske resultater (SERPS). Hvorfor de færreste virksomheder kan nøjes med at satse udelukkende på SEO. Du bør altså danne dig et overblik over dine konkurrenter på Google, og vurdere om du vil satse på søgeoptimering.</a:t>
            </a:r>
          </a:p>
          <a:p>
            <a:pPr marL="0" indent="0">
              <a:buFont typeface="Arial" panose="020B0604020202020204" pitchFamily="34" charset="0"/>
              <a:buNone/>
            </a:pPr>
            <a:r>
              <a:rPr lang="da-DK" sz="1300" dirty="0">
                <a:latin typeface="Lato" panose="020F0502020204030203" pitchFamily="34" charset="0"/>
                <a:cs typeface="Lato" panose="020F0502020204030203" pitchFamily="34" charset="0"/>
              </a:rPr>
              <a:t>Alternativet til SEO er PPC, hvilket dækker over betalte marketingsaktiviteter i og omkring søgemaskinerne herunder Google </a:t>
            </a:r>
            <a:r>
              <a:rPr lang="da-DK" sz="1300" dirty="0" err="1">
                <a:latin typeface="Lato" panose="020F0502020204030203" pitchFamily="34" charset="0"/>
                <a:cs typeface="Lato" panose="020F0502020204030203" pitchFamily="34" charset="0"/>
              </a:rPr>
              <a:t>Ads</a:t>
            </a:r>
            <a:r>
              <a:rPr lang="da-DK" sz="1300" dirty="0">
                <a:latin typeface="Lato" panose="020F0502020204030203" pitchFamily="34" charset="0"/>
                <a:cs typeface="Lato" panose="020F0502020204030203" pitchFamily="34" charset="0"/>
              </a:rPr>
              <a:t>, display og shopping. Alle tre er meget effektive til at skabe trafik. SMM – social media marketing er en helt anden disciplin. Men også en du bør overveje hvis du handler med B2C kunder. Fælles for disse er at ingen er gratis. Der skal altså afsættes et budget og helt klare mål. På den måde kan du afgøre om din indsats står mål med investeringen.</a:t>
            </a:r>
          </a:p>
          <a:p>
            <a:pPr marL="0" indent="0">
              <a:buFont typeface="Arial" panose="020B0604020202020204" pitchFamily="34" charset="0"/>
              <a:buNone/>
            </a:pPr>
            <a:r>
              <a:rPr lang="da-DK" sz="1300" dirty="0">
                <a:latin typeface="Lato" panose="020F0502020204030203" pitchFamily="34" charset="0"/>
                <a:cs typeface="Lato" panose="020F0502020204030203" pitchFamily="34" charset="0"/>
              </a:rPr>
              <a:t>E-mail marketing er klart en af de mest effektive kanaler til at drive trafik. Får du først tilmeldt en potentiel kunde, kan du over tid påvirke personen indtil de til sidst bliver kunder. E-mail markedsføring er måske også en af de mest kosteffektive! </a:t>
            </a:r>
          </a:p>
          <a:p>
            <a:pPr marL="0" indent="0">
              <a:buNone/>
            </a:pPr>
            <a:r>
              <a:rPr lang="da-DK" sz="1300" dirty="0">
                <a:latin typeface="Lato" panose="020F0502020204030203" pitchFamily="34" charset="0"/>
                <a:cs typeface="Lato" panose="020F0502020204030203" pitchFamily="34" charset="0"/>
              </a:rPr>
              <a:t>Inbound marketing er bedst egnet til komplicerede ydelser og services – hvor kunden skal lære og forstå komplicerede begreber og sammenhænge før de kan tage en købsbeslutning. </a:t>
            </a:r>
            <a:r>
              <a:rPr lang="da-DK" sz="1300" b="1" dirty="0">
                <a:latin typeface="Lato" panose="020F0502020204030203" pitchFamily="34" charset="0"/>
                <a:cs typeface="Lato" panose="020F0502020204030203" pitchFamily="34" charset="0"/>
              </a:rPr>
              <a:t>Det giver næsten sig selv at Inbound Marketing er perfekt til B2B.</a:t>
            </a:r>
          </a:p>
          <a:p>
            <a:pPr marL="0" indent="0">
              <a:buNone/>
            </a:pPr>
            <a:r>
              <a:rPr lang="da-DK" sz="1300" b="1" dirty="0">
                <a:latin typeface="Lato" panose="020F0502020204030203" pitchFamily="34" charset="0"/>
                <a:cs typeface="Lato" panose="020F0502020204030203" pitchFamily="34" charset="0"/>
              </a:rPr>
              <a:t>Konvertering:</a:t>
            </a:r>
          </a:p>
          <a:p>
            <a:pPr marL="0" indent="0">
              <a:buNone/>
            </a:pPr>
            <a:r>
              <a:rPr lang="da-DK" sz="1300" dirty="0">
                <a:latin typeface="Lato" panose="020F0502020204030203" pitchFamily="34" charset="0"/>
                <a:cs typeface="Lato" panose="020F0502020204030203" pitchFamily="34" charset="0"/>
              </a:rPr>
              <a:t>Når vi taler om markedsføring til B2C kunder er målet næsten altid salg af en vare eller en ydelse. Men når vi taler om markedsføring til B2B er det ofte umuligt at lave et direkte salg, hvorfor målet ofte er </a:t>
            </a:r>
            <a:r>
              <a:rPr lang="da-DK" sz="1300" dirty="0" err="1">
                <a:latin typeface="Lato" panose="020F0502020204030203" pitchFamily="34" charset="0"/>
                <a:cs typeface="Lato" panose="020F0502020204030203" pitchFamily="34" charset="0"/>
              </a:rPr>
              <a:t>lead</a:t>
            </a:r>
            <a:r>
              <a:rPr lang="da-DK" sz="1300" dirty="0">
                <a:latin typeface="Lato" panose="020F0502020204030203" pitchFamily="34" charset="0"/>
                <a:cs typeface="Lato" panose="020F0502020204030203" pitchFamily="34" charset="0"/>
              </a:rPr>
              <a:t> generering.</a:t>
            </a: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1118993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794502"/>
            <a:ext cx="7451697" cy="1325563"/>
          </a:xfrm>
        </p:spPr>
        <p:txBody>
          <a:bodyPr>
            <a:normAutofit/>
          </a:bodyPr>
          <a:lstStyle/>
          <a:p>
            <a:r>
              <a:rPr lang="da-DK" sz="2800" b="1" dirty="0">
                <a:latin typeface="Lato" panose="020F0502020204030203" pitchFamily="34" charset="0"/>
                <a:cs typeface="Lato" panose="020F0502020204030203" pitchFamily="34" charset="0"/>
              </a:rPr>
              <a:t>Drift</a:t>
            </a:r>
          </a:p>
        </p:txBody>
      </p:sp>
      <p:sp>
        <p:nvSpPr>
          <p:cNvPr id="3" name="Pladsholder til indhold 2"/>
          <p:cNvSpPr>
            <a:spLocks noGrp="1"/>
          </p:cNvSpPr>
          <p:nvPr>
            <p:ph idx="1"/>
          </p:nvPr>
        </p:nvSpPr>
        <p:spPr>
          <a:xfrm>
            <a:off x="133099" y="2851353"/>
            <a:ext cx="2164829" cy="4351338"/>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Checkliste</a:t>
            </a:r>
            <a:r>
              <a:rPr lang="da-DK" sz="1000" b="1" dirty="0">
                <a:solidFill>
                  <a:schemeClr val="bg1"/>
                </a:solidFill>
                <a:latin typeface="Lato" panose="020F0502020204030203" pitchFamily="34" charset="0"/>
                <a:cs typeface="Lato" panose="020F0502020204030203" pitchFamily="34" charset="0"/>
              </a:rPr>
              <a:t>:</a:t>
            </a:r>
          </a:p>
          <a:p>
            <a:r>
              <a:rPr lang="da-DK" sz="1000" dirty="0">
                <a:solidFill>
                  <a:schemeClr val="bg1"/>
                </a:solidFill>
                <a:latin typeface="Lato" panose="020F0502020204030203" pitchFamily="34" charset="0"/>
                <a:cs typeface="Lato" panose="020F0502020204030203" pitchFamily="34" charset="0"/>
              </a:rPr>
              <a:t>Hosting / E-mail</a:t>
            </a:r>
          </a:p>
          <a:p>
            <a:r>
              <a:rPr lang="da-DK" sz="1000" dirty="0">
                <a:solidFill>
                  <a:schemeClr val="bg1"/>
                </a:solidFill>
                <a:latin typeface="Lato" panose="020F0502020204030203" pitchFamily="34" charset="0"/>
                <a:cs typeface="Lato" panose="020F0502020204030203" pitchFamily="34" charset="0"/>
              </a:rPr>
              <a:t>Backup</a:t>
            </a:r>
          </a:p>
          <a:p>
            <a:r>
              <a:rPr lang="da-DK" sz="1000" dirty="0">
                <a:solidFill>
                  <a:schemeClr val="bg1"/>
                </a:solidFill>
                <a:latin typeface="Lato" panose="020F0502020204030203" pitchFamily="34" charset="0"/>
                <a:cs typeface="Lato" panose="020F0502020204030203" pitchFamily="34" charset="0"/>
              </a:rPr>
              <a:t>Sikkerhed</a:t>
            </a:r>
          </a:p>
          <a:p>
            <a:r>
              <a:rPr lang="da-DK" sz="1000" dirty="0">
                <a:solidFill>
                  <a:schemeClr val="bg1"/>
                </a:solidFill>
                <a:latin typeface="Lato" panose="020F0502020204030203" pitchFamily="34" charset="0"/>
                <a:cs typeface="Lato" panose="020F0502020204030203" pitchFamily="34" charset="0"/>
              </a:rPr>
              <a:t>Support</a:t>
            </a: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800" dirty="0">
                <a:latin typeface="Lato" panose="020F0502020204030203" pitchFamily="34" charset="0"/>
                <a:cs typeface="Lato" panose="020F0502020204030203" pitchFamily="34" charset="0"/>
              </a:rPr>
              <a:t>Når din webløsning er færdig er det vigtigt, at du også har en plan for drift! </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Først og fremmest skal du vælge en fornuftig webhost til at hoste din webløsning og evt. e-mail. Vælg en webhost med IP i Danmark, og en der sikrer ekstern backup af dine data i ”skyen”. Hertil er hastigheden også vigtig, så undgå store delte webservers. Og selvfølgelig en dårlig kodet webløsning.</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Du skal også tage stilling til om din webløsning er forretningskritisk. Hvis den er det, vil vi anbefale et opdateringsabonnement. Hvis du har valgt et licensbaseret system, er det muligvis inkluderet i dit abonnement, men det skader ikke at være sikker. Ofte kan man altid blot hente en backup hvis du bliver hacket, men hvis det f.eks. er en webshop med ordre- og salgsstatistik, kan det også blive en større omgang.</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Du skal også sikre dig en fornuftig supportløsning. Da du vil få brug for support, hvis du driver en seriøs forretning skal problemer jo løses relativt hurtigt.</a:t>
            </a: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2806084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794502"/>
            <a:ext cx="7451697" cy="1325563"/>
          </a:xfrm>
        </p:spPr>
        <p:txBody>
          <a:bodyPr>
            <a:normAutofit/>
          </a:bodyPr>
          <a:lstStyle/>
          <a:p>
            <a:r>
              <a:rPr lang="da-DK" sz="2800" b="1" dirty="0">
                <a:latin typeface="Lato" panose="020F0502020204030203" pitchFamily="34" charset="0"/>
                <a:cs typeface="Lato" panose="020F0502020204030203" pitchFamily="34" charset="0"/>
              </a:rPr>
              <a:t>Konklusion</a:t>
            </a: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800" dirty="0">
                <a:latin typeface="Lato" panose="020F0502020204030203" pitchFamily="34" charset="0"/>
                <a:cs typeface="Lato" panose="020F0502020204030203" pitchFamily="34" charset="0"/>
              </a:rPr>
              <a:t>Virksomhedens webløsning er det første kunderne møder, og derfor omdrejningspunktet for salg- og marketingafdelingen.</a:t>
            </a:r>
          </a:p>
          <a:p>
            <a:pPr marL="0" indent="0">
              <a:buNone/>
            </a:pPr>
            <a:r>
              <a:rPr lang="da-DK" sz="1200" dirty="0">
                <a:latin typeface="Lato" panose="020F0502020204030203" pitchFamily="34" charset="0"/>
                <a:cs typeface="Lato" panose="020F0502020204030203" pitchFamily="34" charset="0"/>
              </a:rPr>
              <a:t>Derfor skal du ikke kun forholde dig til design og kodning af en teknisk webløsning. Men også i høj grad til hvilket indhold, der skal produceres og af hvilke kanaler dette skal markedsføres.</a:t>
            </a:r>
          </a:p>
          <a:p>
            <a:pPr marL="0" indent="0">
              <a:buNone/>
            </a:pPr>
            <a:r>
              <a:rPr lang="da-DK" sz="1200" dirty="0">
                <a:latin typeface="Lato" panose="020F0502020204030203" pitchFamily="34" charset="0"/>
                <a:cs typeface="Lato" panose="020F0502020204030203" pitchFamily="34" charset="0"/>
              </a:rPr>
              <a:t>Hvis du kan svare på alle checkliste-spørgsmålene, er du godt rustet til at gå i dialog med dit bureau. Checkliste-spørgsmålene sikrer at du får svar på alle relevante spørgsmål i forbindelse med  etablering af ny webløsning. </a:t>
            </a:r>
          </a:p>
          <a:p>
            <a:pPr marL="0" indent="0">
              <a:buNone/>
            </a:pPr>
            <a:r>
              <a:rPr lang="da-DK" sz="1200" dirty="0">
                <a:latin typeface="Lato" panose="020F0502020204030203" pitchFamily="34" charset="0"/>
                <a:cs typeface="Lato" panose="020F0502020204030203" pitchFamily="34" charset="0"/>
              </a:rPr>
              <a:t>Vi håber, at det kan være nyttigt for dig – men vores forenklede guide på de foregående sider er også kun toppen af isbjerget. </a:t>
            </a:r>
          </a:p>
          <a:p>
            <a:pPr marL="0" indent="0">
              <a:buNone/>
            </a:pPr>
            <a:r>
              <a:rPr lang="da-DK" sz="1200" dirty="0">
                <a:latin typeface="Lato" panose="020F0502020204030203" pitchFamily="34" charset="0"/>
                <a:cs typeface="Lato" panose="020F0502020204030203" pitchFamily="34" charset="0"/>
              </a:rPr>
              <a:t>Alle emner kan man dykke dybere ned i.</a:t>
            </a:r>
          </a:p>
          <a:p>
            <a:pPr marL="0" indent="0">
              <a:buNone/>
            </a:pPr>
            <a:r>
              <a:rPr lang="da-DK" sz="1200" dirty="0">
                <a:latin typeface="Lato" panose="020F0502020204030203" pitchFamily="34" charset="0"/>
                <a:cs typeface="Lato" panose="020F0502020204030203" pitchFamily="34" charset="0"/>
              </a:rPr>
              <a:t>Lad os endelig høre, hvis du har kommentarer, feedback, tilføjelser eller spørgsmål til det, du har læst på de foregående sider. </a:t>
            </a:r>
          </a:p>
          <a:p>
            <a:pPr marL="0" indent="0">
              <a:buNone/>
            </a:pPr>
            <a:r>
              <a:rPr lang="da-DK" sz="1200" dirty="0">
                <a:latin typeface="Lato" panose="020F0502020204030203" pitchFamily="34" charset="0"/>
                <a:cs typeface="Lato" panose="020F0502020204030203" pitchFamily="34" charset="0"/>
              </a:rPr>
              <a:t>Smid os en kommentar på Facebook, LinkedIn eller i en mail. </a:t>
            </a: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 </a:t>
            </a:r>
            <a:r>
              <a:rPr lang="da-DK" sz="800">
                <a:solidFill>
                  <a:schemeClr val="bg1">
                    <a:lumMod val="65000"/>
                  </a:schemeClr>
                </a:solidFill>
                <a:latin typeface="Lato" panose="020F0502020204030203" pitchFamily="34" charset="0"/>
                <a:cs typeface="Lato" panose="020F0502020204030203" pitchFamily="34" charset="0"/>
              </a:rPr>
              <a:t>– hello@</a:t>
            </a:r>
            <a:r>
              <a:rPr lang="da-DK" sz="800" dirty="0">
                <a:solidFill>
                  <a:schemeClr val="bg1">
                    <a:lumMod val="65000"/>
                  </a:schemeClr>
                </a:solidFill>
                <a:latin typeface="Lato" panose="020F0502020204030203" pitchFamily="34" charset="0"/>
                <a:cs typeface="Lato" panose="020F0502020204030203" pitchFamily="34" charset="0"/>
              </a:rPr>
              <a:t>side-walk.dk</a:t>
            </a:r>
          </a:p>
        </p:txBody>
      </p:sp>
    </p:spTree>
    <p:extLst>
      <p:ext uri="{BB962C8B-B14F-4D97-AF65-F5344CB8AC3E}">
        <p14:creationId xmlns:p14="http://schemas.microsoft.com/office/powerpoint/2010/main" val="748180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C4349"/>
        </a:solidFill>
        <a:effectLst/>
      </p:bgPr>
    </p:bg>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1414422" y="1997621"/>
            <a:ext cx="6697063" cy="4351338"/>
          </a:xfrm>
        </p:spPr>
        <p:txBody>
          <a:bodyPr>
            <a:normAutofit/>
          </a:bodyPr>
          <a:lstStyle/>
          <a:p>
            <a:pPr marL="0" indent="0">
              <a:buNone/>
            </a:pPr>
            <a:r>
              <a:rPr lang="da-DK" sz="3800" dirty="0">
                <a:solidFill>
                  <a:schemeClr val="bg1"/>
                </a:solidFill>
                <a:latin typeface="Lato" panose="020F0502020204030203" pitchFamily="34" charset="0"/>
                <a:cs typeface="Lato" panose="020F0502020204030203" pitchFamily="34" charset="0"/>
              </a:rPr>
              <a:t>Denne guide er lavet til dig der vil have </a:t>
            </a:r>
            <a:r>
              <a:rPr lang="da-DK" sz="3800" dirty="0">
                <a:solidFill>
                  <a:srgbClr val="2DCBBC"/>
                </a:solidFill>
                <a:latin typeface="Lato" panose="020F0502020204030203" pitchFamily="34" charset="0"/>
                <a:cs typeface="Lato" panose="020F0502020204030203" pitchFamily="34" charset="0"/>
              </a:rPr>
              <a:t>succes</a:t>
            </a:r>
            <a:r>
              <a:rPr lang="da-DK" sz="3800" dirty="0">
                <a:solidFill>
                  <a:schemeClr val="bg1"/>
                </a:solidFill>
                <a:latin typeface="Lato" panose="020F0502020204030203" pitchFamily="34" charset="0"/>
                <a:cs typeface="Lato" panose="020F0502020204030203" pitchFamily="34" charset="0"/>
              </a:rPr>
              <a:t> med din virksomheds webløsning. </a:t>
            </a:r>
          </a:p>
          <a:p>
            <a:pPr marL="0" indent="0">
              <a:buNone/>
            </a:pPr>
            <a:endParaRPr lang="da-DK" sz="1800" dirty="0">
              <a:solidFill>
                <a:schemeClr val="bg1"/>
              </a:solidFill>
              <a:latin typeface="Lato" panose="020F0502020204030203" pitchFamily="34" charset="0"/>
              <a:cs typeface="Lato" panose="020F0502020204030203" pitchFamily="34" charset="0"/>
            </a:endParaRPr>
          </a:p>
          <a:p>
            <a:pPr marL="0" indent="0">
              <a:buNone/>
            </a:pPr>
            <a:r>
              <a:rPr lang="da-DK" sz="1800" dirty="0">
                <a:solidFill>
                  <a:schemeClr val="bg1"/>
                </a:solidFill>
                <a:latin typeface="Lato" panose="020F0502020204030203" pitchFamily="34" charset="0"/>
                <a:cs typeface="Lato" panose="020F0502020204030203" pitchFamily="34" charset="0"/>
              </a:rPr>
              <a:t>Guiden tager udgangspunkt i en gennemarbejdet proces, der i 6 trin klæder dig på til at tage de beslutninger der i sidste ende er afgørende for om din virksomhed får succes online. </a:t>
            </a:r>
          </a:p>
          <a:p>
            <a:pPr marL="0" indent="0">
              <a:buNone/>
            </a:pPr>
            <a:endParaRPr lang="da-DK" sz="1800" dirty="0">
              <a:solidFill>
                <a:schemeClr val="bg1"/>
              </a:solidFill>
              <a:latin typeface="Lato" panose="020F0502020204030203" pitchFamily="34" charset="0"/>
              <a:cs typeface="Lato" panose="020F0502020204030203" pitchFamily="34" charset="0"/>
            </a:endParaRPr>
          </a:p>
          <a:p>
            <a:pPr marL="0" indent="0">
              <a:buNone/>
            </a:pPr>
            <a:r>
              <a:rPr lang="da-DK" sz="1800" dirty="0">
                <a:solidFill>
                  <a:schemeClr val="bg1"/>
                </a:solidFill>
                <a:latin typeface="Lato" panose="020F0502020204030203" pitchFamily="34" charset="0"/>
                <a:cs typeface="Lato" panose="020F0502020204030203" pitchFamily="34" charset="0"/>
              </a:rPr>
              <a:t>God læselyst</a:t>
            </a:r>
          </a:p>
          <a:p>
            <a:pPr marL="0" indent="0">
              <a:buNone/>
            </a:pPr>
            <a:endParaRPr lang="da-DK" sz="1600" dirty="0"/>
          </a:p>
        </p:txBody>
      </p:sp>
      <p:sp>
        <p:nvSpPr>
          <p:cNvPr id="4" name="Pladsholder til indhold 2"/>
          <p:cNvSpPr txBox="1">
            <a:spLocks/>
          </p:cNvSpPr>
          <p:nvPr/>
        </p:nvSpPr>
        <p:spPr>
          <a:xfrm>
            <a:off x="149002" y="2899056"/>
            <a:ext cx="216482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1400" dirty="0">
              <a:solidFill>
                <a:schemeClr val="bg1"/>
              </a:solidFill>
            </a:endParaRPr>
          </a:p>
        </p:txBody>
      </p:sp>
      <p:sp>
        <p:nvSpPr>
          <p:cNvPr id="7" name="Pladsholder til indhold 2"/>
          <p:cNvSpPr txBox="1">
            <a:spLocks/>
          </p:cNvSpPr>
          <p:nvPr/>
        </p:nvSpPr>
        <p:spPr>
          <a:xfrm>
            <a:off x="444608" y="1532926"/>
            <a:ext cx="1573618" cy="182083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2800" dirty="0">
                <a:solidFill>
                  <a:srgbClr val="2DCBBC"/>
                </a:solidFill>
                <a:latin typeface="Lato" panose="020F0502020204030203" pitchFamily="34" charset="0"/>
                <a:cs typeface="Lato" panose="020F0502020204030203" pitchFamily="34" charset="0"/>
              </a:rPr>
              <a:t>”</a:t>
            </a:r>
            <a:endParaRPr lang="da-DK" sz="12800" dirty="0">
              <a:solidFill>
                <a:srgbClr val="2DCBBC"/>
              </a:solidFill>
            </a:endParaRPr>
          </a:p>
        </p:txBody>
      </p:sp>
    </p:spTree>
    <p:extLst>
      <p:ext uri="{BB962C8B-B14F-4D97-AF65-F5344CB8AC3E}">
        <p14:creationId xmlns:p14="http://schemas.microsoft.com/office/powerpoint/2010/main" val="3072371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0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1152" y="802449"/>
            <a:ext cx="7459649" cy="1325563"/>
          </a:xfrm>
        </p:spPr>
        <p:txBody>
          <a:bodyPr>
            <a:normAutofit/>
          </a:bodyPr>
          <a:lstStyle/>
          <a:p>
            <a:r>
              <a:rPr lang="da-DK" sz="2800" b="1" dirty="0">
                <a:latin typeface="Lato" panose="020F0502020204030203" pitchFamily="34" charset="0"/>
                <a:cs typeface="Lato" panose="020F0502020204030203" pitchFamily="34" charset="0"/>
              </a:rPr>
              <a:t>Afklaring</a:t>
            </a:r>
          </a:p>
        </p:txBody>
      </p:sp>
      <p:sp>
        <p:nvSpPr>
          <p:cNvPr id="3" name="Pladsholder til indhold 2"/>
          <p:cNvSpPr>
            <a:spLocks noGrp="1"/>
          </p:cNvSpPr>
          <p:nvPr>
            <p:ph idx="1"/>
          </p:nvPr>
        </p:nvSpPr>
        <p:spPr>
          <a:xfrm>
            <a:off x="149002" y="2899056"/>
            <a:ext cx="2164829" cy="4351338"/>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Checkliste:</a:t>
            </a:r>
          </a:p>
          <a:p>
            <a:r>
              <a:rPr lang="da-DK" sz="1000" dirty="0">
                <a:solidFill>
                  <a:schemeClr val="bg1"/>
                </a:solidFill>
                <a:latin typeface="Lato" panose="020F0502020204030203" pitchFamily="34" charset="0"/>
                <a:cs typeface="Lato" panose="020F0502020204030203" pitchFamily="34" charset="0"/>
              </a:rPr>
              <a:t>Hvem er målgruppen?</a:t>
            </a:r>
          </a:p>
          <a:p>
            <a:r>
              <a:rPr lang="da-DK" sz="1000" dirty="0">
                <a:solidFill>
                  <a:schemeClr val="bg1"/>
                </a:solidFill>
                <a:latin typeface="Lato" panose="020F0502020204030203" pitchFamily="34" charset="0"/>
                <a:cs typeface="Lato" panose="020F0502020204030203" pitchFamily="34" charset="0"/>
              </a:rPr>
              <a:t>Hvad ved du om markedet og dine konkurrenter?</a:t>
            </a:r>
          </a:p>
          <a:p>
            <a:r>
              <a:rPr lang="da-DK" sz="1000" dirty="0">
                <a:solidFill>
                  <a:schemeClr val="bg1"/>
                </a:solidFill>
                <a:latin typeface="Lato" panose="020F0502020204030203" pitchFamily="34" charset="0"/>
                <a:cs typeface="Lato" panose="020F0502020204030203" pitchFamily="34" charset="0"/>
              </a:rPr>
              <a:t>Hvad er din virksomheds eksistensberettigelse?</a:t>
            </a:r>
          </a:p>
          <a:p>
            <a:r>
              <a:rPr lang="da-DK" sz="1000" dirty="0">
                <a:solidFill>
                  <a:schemeClr val="bg1"/>
                </a:solidFill>
                <a:latin typeface="Lato" panose="020F0502020204030203" pitchFamily="34" charset="0"/>
                <a:cs typeface="Lato" panose="020F0502020204030203" pitchFamily="34" charset="0"/>
              </a:rPr>
              <a:t>Hvad er dine mål?</a:t>
            </a:r>
          </a:p>
          <a:p>
            <a:endParaRPr lang="da-DK" sz="1000" dirty="0">
              <a:solidFill>
                <a:schemeClr val="bg1"/>
              </a:solidFill>
              <a:latin typeface="Lato" panose="020F0502020204030203" pitchFamily="34" charset="0"/>
              <a:cs typeface="Lato" panose="020F0502020204030203" pitchFamily="34" charset="0"/>
            </a:endParaRPr>
          </a:p>
          <a:p>
            <a:pPr marL="0" indent="0">
              <a:buNone/>
            </a:pPr>
            <a:r>
              <a:rPr lang="da-DK" sz="1200" b="1" dirty="0">
                <a:solidFill>
                  <a:schemeClr val="bg1"/>
                </a:solidFill>
                <a:latin typeface="Lato" panose="020F0502020204030203" pitchFamily="34" charset="0"/>
                <a:cs typeface="Lato" panose="020F0502020204030203" pitchFamily="34" charset="0"/>
              </a:rPr>
              <a:t>Tip:</a:t>
            </a:r>
          </a:p>
          <a:p>
            <a:pPr marL="0" indent="0">
              <a:buNone/>
            </a:pPr>
            <a:r>
              <a:rPr lang="da-DK" sz="1000" dirty="0">
                <a:solidFill>
                  <a:schemeClr val="bg1"/>
                </a:solidFill>
                <a:latin typeface="Lato" panose="020F0502020204030203" pitchFamily="34" charset="0"/>
                <a:cs typeface="Lato" panose="020F0502020204030203" pitchFamily="34" charset="0"/>
              </a:rPr>
              <a:t>Du kan med fordel benytte figuren på næste side til at finde en position i markedet, hvor du skiller dig ud fra dine konkurrenter på en måde der appellerer til din målgruppe, og spiller på din virksomheds egne styrker.</a:t>
            </a:r>
          </a:p>
        </p:txBody>
      </p:sp>
      <p:sp>
        <p:nvSpPr>
          <p:cNvPr id="4" name="Pladsholder til indhold 2"/>
          <p:cNvSpPr txBox="1">
            <a:spLocks/>
          </p:cNvSpPr>
          <p:nvPr/>
        </p:nvSpPr>
        <p:spPr>
          <a:xfrm>
            <a:off x="2751152" y="1978025"/>
            <a:ext cx="689510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800" dirty="0"/>
              <a:t>Indledningsvist skal du gøre dig nogle strategiske overvejelser omkring din målgruppe, dit marked, din eksistensberettigelse og dine mål. </a:t>
            </a:r>
          </a:p>
          <a:p>
            <a:pPr marL="0" indent="0">
              <a:buFont typeface="Arial" panose="020B0604020202020204" pitchFamily="34" charset="0"/>
              <a:buNone/>
            </a:pPr>
            <a:r>
              <a:rPr lang="da-DK" sz="1200" dirty="0"/>
              <a:t>Ved at kende din målgrupper kan du identificere dine kunders adfærd og behov. Hvilket vil være nyttigt under udarbejdelse af både indhold, struktur og design.</a:t>
            </a:r>
          </a:p>
          <a:p>
            <a:pPr marL="0" indent="0">
              <a:buFont typeface="Arial" panose="020B0604020202020204" pitchFamily="34" charset="0"/>
              <a:buNone/>
            </a:pPr>
            <a:r>
              <a:rPr lang="da-DK" sz="1200" dirty="0"/>
              <a:t>Ved at kende dine konkurrenters positioner i markedet, kan du nemmere finde en position i markedet hvor din virksomhed er konkurrencedygtig. Du kan også bruge denne viden til at vurdere behovet for funktionalitet på din nye webløsning.</a:t>
            </a:r>
          </a:p>
          <a:p>
            <a:pPr marL="0" indent="0">
              <a:buFont typeface="Arial" panose="020B0604020202020204" pitchFamily="34" charset="0"/>
              <a:buNone/>
            </a:pPr>
            <a:r>
              <a:rPr lang="da-DK" sz="1200" dirty="0"/>
              <a:t>Din eksistens berettigelse finder du i det krydsfelt hvor dit produkt eller dine ydelser løser et problem for kunden bedre end dine konkurrenter. Når du er 100% bevidst om din eksistensberettigelse kan du med fordel skrive dine USP’er og </a:t>
            </a:r>
            <a:r>
              <a:rPr lang="da-DK" sz="1200" dirty="0" err="1"/>
              <a:t>ESP’er</a:t>
            </a:r>
            <a:r>
              <a:rPr lang="da-DK" sz="1200" dirty="0"/>
              <a:t> ned. De kan hjælpe dine kunder med at forstå hvad du gør bedre end konkurrenterne.</a:t>
            </a:r>
          </a:p>
          <a:p>
            <a:pPr marL="0" indent="0">
              <a:buFont typeface="Arial" panose="020B0604020202020204" pitchFamily="34" charset="0"/>
              <a:buNone/>
            </a:pPr>
            <a:r>
              <a:rPr lang="da-DK" sz="1200" dirty="0"/>
              <a:t>Ved at opstille mål, får du nogle målepunkter at arbejde ud fra. Ved at opstille et mål om f.eks. 1000 solgte varer, tvinger du dig selv til at lave en handlingsplan for hvordan det skal gøres. Efter kort tid kan du justere dine mål, når du ved hvilken indsats der skal til for at sælge f.eks. 10 varer. Og ret hurtigt kan du altså danne dig et billede af om dine mål er realistiske.</a:t>
            </a: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3"/>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4199787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887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802455"/>
            <a:ext cx="7451697" cy="1325563"/>
          </a:xfrm>
        </p:spPr>
        <p:txBody>
          <a:bodyPr>
            <a:normAutofit/>
          </a:bodyPr>
          <a:lstStyle/>
          <a:p>
            <a:r>
              <a:rPr lang="da-DK" sz="2800" b="1" dirty="0">
                <a:latin typeface="Lato" panose="020F0502020204030203" pitchFamily="34" charset="0"/>
                <a:cs typeface="Lato" panose="020F0502020204030203" pitchFamily="34" charset="0"/>
              </a:rPr>
              <a:t>Design</a:t>
            </a:r>
          </a:p>
        </p:txBody>
      </p:sp>
      <p:sp>
        <p:nvSpPr>
          <p:cNvPr id="3" name="Pladsholder til indhold 2"/>
          <p:cNvSpPr>
            <a:spLocks noGrp="1"/>
          </p:cNvSpPr>
          <p:nvPr>
            <p:ph idx="1"/>
          </p:nvPr>
        </p:nvSpPr>
        <p:spPr>
          <a:xfrm>
            <a:off x="133099" y="2851350"/>
            <a:ext cx="2164829" cy="4351338"/>
          </a:xfrm>
        </p:spPr>
        <p:txBody>
          <a:bodyPr>
            <a:normAutofit/>
          </a:bodyPr>
          <a:lstStyle/>
          <a:p>
            <a:pPr marL="0" indent="0">
              <a:buNone/>
            </a:pPr>
            <a:r>
              <a:rPr lang="da-DK" sz="1200" b="1" dirty="0">
                <a:solidFill>
                  <a:schemeClr val="bg1"/>
                </a:solidFill>
              </a:rPr>
              <a:t>Checkliste:</a:t>
            </a:r>
          </a:p>
          <a:p>
            <a:r>
              <a:rPr lang="da-DK" sz="1000" dirty="0">
                <a:solidFill>
                  <a:schemeClr val="bg1"/>
                </a:solidFill>
              </a:rPr>
              <a:t>Er dit design</a:t>
            </a:r>
            <a:br>
              <a:rPr lang="da-DK" sz="1000" dirty="0">
                <a:solidFill>
                  <a:schemeClr val="bg1"/>
                </a:solidFill>
              </a:rPr>
            </a:br>
            <a:r>
              <a:rPr lang="da-DK" sz="1000" dirty="0">
                <a:solidFill>
                  <a:schemeClr val="bg1"/>
                </a:solidFill>
              </a:rPr>
              <a:t>brugerorienteret?</a:t>
            </a:r>
          </a:p>
          <a:p>
            <a:r>
              <a:rPr lang="da-DK" sz="1000" dirty="0">
                <a:solidFill>
                  <a:schemeClr val="bg1"/>
                </a:solidFill>
              </a:rPr>
              <a:t>Udnytter du psykologiske Jedi </a:t>
            </a:r>
            <a:r>
              <a:rPr lang="da-DK" sz="1000" dirty="0" err="1">
                <a:solidFill>
                  <a:schemeClr val="bg1"/>
                </a:solidFill>
              </a:rPr>
              <a:t>mindtricks</a:t>
            </a:r>
            <a:r>
              <a:rPr lang="da-DK" sz="1000" dirty="0">
                <a:solidFill>
                  <a:schemeClr val="bg1"/>
                </a:solidFill>
              </a:rPr>
              <a:t> for at opnå højere konvertering?</a:t>
            </a:r>
          </a:p>
          <a:p>
            <a:r>
              <a:rPr lang="da-DK" sz="1000" dirty="0">
                <a:solidFill>
                  <a:schemeClr val="bg1"/>
                </a:solidFill>
              </a:rPr>
              <a:t>Er din hjemmeside tilgængelig og brugervenlig på f.eks. mobil og tablet?</a:t>
            </a:r>
          </a:p>
          <a:p>
            <a:endParaRPr lang="da-DK" sz="1000" dirty="0">
              <a:solidFill>
                <a:schemeClr val="bg1"/>
              </a:solidFill>
            </a:endParaRPr>
          </a:p>
          <a:p>
            <a:pPr marL="0" indent="0">
              <a:buNone/>
            </a:pPr>
            <a:r>
              <a:rPr lang="da-DK" sz="1200" b="1" dirty="0">
                <a:solidFill>
                  <a:schemeClr val="bg1"/>
                </a:solidFill>
                <a:latin typeface="Lato" panose="020F0502020204030203" pitchFamily="34" charset="0"/>
                <a:cs typeface="Lato" panose="020F0502020204030203" pitchFamily="34" charset="0"/>
              </a:rPr>
              <a:t>CTA:</a:t>
            </a:r>
          </a:p>
          <a:p>
            <a:pPr marL="0" indent="0">
              <a:buNone/>
            </a:pPr>
            <a:r>
              <a:rPr lang="da-DK" sz="1000" dirty="0">
                <a:solidFill>
                  <a:schemeClr val="bg1"/>
                </a:solidFill>
                <a:latin typeface="Lato" panose="020F0502020204030203" pitchFamily="34" charset="0"/>
                <a:cs typeface="Lato" panose="020F0502020204030203" pitchFamily="34" charset="0"/>
              </a:rPr>
              <a:t>Designet af din webløsning skal altid være sådan indrettet at kunderne altid kan komme videre.</a:t>
            </a:r>
          </a:p>
          <a:p>
            <a:pPr marL="0" indent="0">
              <a:buNone/>
            </a:pPr>
            <a:r>
              <a:rPr lang="da-DK" sz="1000" dirty="0">
                <a:solidFill>
                  <a:schemeClr val="bg1"/>
                </a:solidFill>
                <a:latin typeface="Lato" panose="020F0502020204030203" pitchFamily="34" charset="0"/>
                <a:cs typeface="Lato" panose="020F0502020204030203" pitchFamily="34" charset="0"/>
              </a:rPr>
              <a:t>F.eks. køb produkt, tilmeld nyhedsbrev, læs mere, bestil tilbud, bliv ringet op.</a:t>
            </a:r>
          </a:p>
          <a:p>
            <a:pPr marL="0" indent="0">
              <a:buNone/>
            </a:pPr>
            <a:endParaRPr lang="da-DK" sz="1000" dirty="0">
              <a:solidFill>
                <a:schemeClr val="bg1"/>
              </a:solidFill>
            </a:endParaRP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800" dirty="0">
                <a:latin typeface="Lato" panose="020F0502020204030203" pitchFamily="34" charset="0"/>
                <a:cs typeface="Lato" panose="020F0502020204030203" pitchFamily="34" charset="0"/>
              </a:rPr>
              <a:t>Smag er forskellig – derfor må du tilsidesætte dine egne præferencer – design i stedet til målgruppen og hav altid dine forretningsmål for øje!</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Hvis du har udfyldt BRAND trekanten på forrige side, har du allerede rigtig meget viden omkring målgruppen, markedet og din virksomheds egen eksistensberettigelse. </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Brugerorienteret design</a:t>
            </a:r>
            <a:endParaRPr lang="da-DK" sz="1200" dirty="0">
              <a:latin typeface="Lato" panose="020F0502020204030203" pitchFamily="34" charset="0"/>
              <a:cs typeface="Lato" panose="020F0502020204030203" pitchFamily="34" charset="0"/>
            </a:endParaRP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Når du planlægger et nyt website, anbefaler vi at du benytter dig af Core Page Modellen. Den hjælper dig med at identificere de vigtigste sider på din hjemmeside. Det er de sider dine kunder besøger med henblik på at få løst deres problem eller opfyldt deres behov. Og det er disse sider der sikrer din virksomhed succes, og hjælper jer med at nå jeres målsætninger.</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Psykologi i webdesign</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Der er mange teorier om design, form og farver. Dem vil vi ikke skrive så meget om, da det i bund og grund handler om at finde en dygtig designer, der designer til målgruppen. Til gengæld er det velkendt at psykologi spiller en central rolle i webdesign. Her henviser vi til </a:t>
            </a:r>
            <a:r>
              <a:rPr lang="da-DK" sz="1200" dirty="0">
                <a:solidFill>
                  <a:srgbClr val="2DCBBC"/>
                </a:solidFill>
                <a:latin typeface="Lato" panose="020F0502020204030203" pitchFamily="34" charset="0"/>
                <a:cs typeface="Lato" panose="020F0502020204030203" pitchFamily="34" charset="0"/>
                <a:hlinkClick r:id="rId3"/>
              </a:rPr>
              <a:t>P.E.T modellen </a:t>
            </a:r>
            <a:r>
              <a:rPr lang="da-DK" sz="1200" dirty="0">
                <a:latin typeface="Lato" panose="020F0502020204030203" pitchFamily="34" charset="0"/>
                <a:cs typeface="Lato" panose="020F0502020204030203" pitchFamily="34" charset="0"/>
              </a:rPr>
              <a:t>da den er rigtig god til at forklare hvilke mekanismer der spiller ind på menneskets psyke, når de fortager et køb eller signer op til et nyhedsbrev. </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Accessibility og usability</a:t>
            </a:r>
          </a:p>
          <a:p>
            <a:pPr marL="0" indent="0">
              <a:buNone/>
            </a:pPr>
            <a:r>
              <a:rPr lang="da-DK" sz="1200" dirty="0">
                <a:latin typeface="Lato" panose="020F0502020204030203" pitchFamily="34" charset="0"/>
                <a:cs typeface="Lato" panose="020F0502020204030203" pitchFamily="34" charset="0"/>
              </a:rPr>
              <a:t>Tilgængelighed og brugervenlighed hænger nøje sammen. Din hjemmeside skal selvfølgelig være tilgængelig på relevante devices som f.eks. mobil og tablet. Men brugeroplevelsen skal følge med – dvs. din hjemmeside bør være designet specifikt til den enkelte enhed, hvis du vil opnå de bedste resultater. Hastighed er også essentielt for både brugervenligheden og tilgængeligheden. Se om din hjemmeside er optimeret: </a:t>
            </a:r>
            <a:r>
              <a:rPr lang="da-DK" sz="1200" dirty="0">
                <a:latin typeface="Lato" panose="020F0502020204030203" pitchFamily="34" charset="0"/>
                <a:cs typeface="Lato" panose="020F0502020204030203" pitchFamily="34" charset="0"/>
                <a:hlinkClick r:id="rId4"/>
              </a:rPr>
              <a:t>Google Page Speed</a:t>
            </a:r>
            <a:endParaRPr lang="da-DK" sz="1200" dirty="0">
              <a:latin typeface="Lato" panose="020F0502020204030203" pitchFamily="34" charset="0"/>
              <a:cs typeface="Lato" panose="020F0502020204030203" pitchFamily="34" charset="0"/>
            </a:endParaRP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5"/>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2206788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1400" dirty="0"/>
          </a:p>
        </p:txBody>
      </p:sp>
    </p:spTree>
    <p:extLst>
      <p:ext uri="{BB962C8B-B14F-4D97-AF65-F5344CB8AC3E}">
        <p14:creationId xmlns:p14="http://schemas.microsoft.com/office/powerpoint/2010/main" val="210039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759104" y="802451"/>
            <a:ext cx="7451697" cy="1325563"/>
          </a:xfrm>
        </p:spPr>
        <p:txBody>
          <a:bodyPr>
            <a:normAutofit/>
          </a:bodyPr>
          <a:lstStyle/>
          <a:p>
            <a:r>
              <a:rPr lang="da-DK" sz="2800" b="1" dirty="0">
                <a:latin typeface="Lato" panose="020F0502020204030203" pitchFamily="34" charset="0"/>
                <a:cs typeface="Lato" panose="020F0502020204030203" pitchFamily="34" charset="0"/>
              </a:rPr>
              <a:t>Content</a:t>
            </a:r>
          </a:p>
        </p:txBody>
      </p:sp>
      <p:sp>
        <p:nvSpPr>
          <p:cNvPr id="3" name="Pladsholder til indhold 2"/>
          <p:cNvSpPr>
            <a:spLocks noGrp="1"/>
          </p:cNvSpPr>
          <p:nvPr>
            <p:ph idx="1"/>
          </p:nvPr>
        </p:nvSpPr>
        <p:spPr>
          <a:xfrm>
            <a:off x="133099" y="2851352"/>
            <a:ext cx="2164829" cy="4351338"/>
          </a:xfrm>
        </p:spPr>
        <p:txBody>
          <a:bodyPr>
            <a:normAutofit/>
          </a:bodyPr>
          <a:lstStyle/>
          <a:p>
            <a:pPr marL="0" indent="0">
              <a:buNone/>
            </a:pPr>
            <a:r>
              <a:rPr lang="da-DK" sz="1200" b="1" dirty="0">
                <a:solidFill>
                  <a:schemeClr val="bg1"/>
                </a:solidFill>
                <a:latin typeface="Lato" panose="020F0502020204030203" pitchFamily="34" charset="0"/>
                <a:cs typeface="Lato" panose="020F0502020204030203" pitchFamily="34" charset="0"/>
              </a:rPr>
              <a:t>Checkliste:</a:t>
            </a:r>
          </a:p>
          <a:p>
            <a:r>
              <a:rPr lang="da-DK" sz="1000" dirty="0">
                <a:solidFill>
                  <a:schemeClr val="bg1"/>
                </a:solidFill>
                <a:latin typeface="Lato" panose="020F0502020204030203" pitchFamily="34" charset="0"/>
                <a:cs typeface="Lato" panose="020F0502020204030203" pitchFamily="34" charset="0"/>
              </a:rPr>
              <a:t>Er Inbound marketing </a:t>
            </a:r>
            <a:br>
              <a:rPr lang="da-DK" sz="1000" dirty="0">
                <a:solidFill>
                  <a:schemeClr val="bg1"/>
                </a:solidFill>
                <a:latin typeface="Lato" panose="020F0502020204030203" pitchFamily="34" charset="0"/>
                <a:cs typeface="Lato" panose="020F0502020204030203" pitchFamily="34" charset="0"/>
              </a:rPr>
            </a:br>
            <a:r>
              <a:rPr lang="da-DK" sz="1000" dirty="0">
                <a:solidFill>
                  <a:schemeClr val="bg1"/>
                </a:solidFill>
                <a:latin typeface="Lato" panose="020F0502020204030203" pitchFamily="34" charset="0"/>
                <a:cs typeface="Lato" panose="020F0502020204030203" pitchFamily="34" charset="0"/>
              </a:rPr>
              <a:t>relevant for dig?</a:t>
            </a:r>
          </a:p>
          <a:p>
            <a:r>
              <a:rPr lang="da-DK" sz="1000" dirty="0">
                <a:solidFill>
                  <a:schemeClr val="bg1"/>
                </a:solidFill>
                <a:latin typeface="Lato" panose="020F0502020204030203" pitchFamily="34" charset="0"/>
                <a:cs typeface="Lato" panose="020F0502020204030203" pitchFamily="34" charset="0"/>
              </a:rPr>
              <a:t>Har du husket at lave søgeordsanalyse?</a:t>
            </a:r>
          </a:p>
          <a:p>
            <a:r>
              <a:rPr lang="da-DK" sz="1000" dirty="0">
                <a:solidFill>
                  <a:schemeClr val="bg1"/>
                </a:solidFill>
                <a:latin typeface="Lato" panose="020F0502020204030203" pitchFamily="34" charset="0"/>
                <a:cs typeface="Lato" panose="020F0502020204030203" pitchFamily="34" charset="0"/>
              </a:rPr>
              <a:t>Har du SEO-optimeret dine tekster?</a:t>
            </a:r>
          </a:p>
          <a:p>
            <a:r>
              <a:rPr lang="da-DK" sz="1000" dirty="0">
                <a:solidFill>
                  <a:schemeClr val="bg1"/>
                </a:solidFill>
                <a:latin typeface="Lato" panose="020F0502020204030203" pitchFamily="34" charset="0"/>
                <a:cs typeface="Lato" panose="020F0502020204030203" pitchFamily="34" charset="0"/>
              </a:rPr>
              <a:t>Er dit indhold bedre end dine konkurrenters? Hvordan kan du slå dem? </a:t>
            </a:r>
          </a:p>
          <a:p>
            <a:endParaRPr lang="da-DK" sz="1000" dirty="0">
              <a:solidFill>
                <a:schemeClr val="bg1"/>
              </a:solidFill>
              <a:latin typeface="Lato" panose="020F0502020204030203" pitchFamily="34" charset="0"/>
              <a:cs typeface="Lato" panose="020F0502020204030203" pitchFamily="34" charset="0"/>
            </a:endParaRPr>
          </a:p>
          <a:p>
            <a:pPr marL="0" indent="0">
              <a:buNone/>
            </a:pPr>
            <a:r>
              <a:rPr lang="da-DK" sz="1200" b="1" dirty="0">
                <a:solidFill>
                  <a:schemeClr val="bg1"/>
                </a:solidFill>
                <a:latin typeface="Lato" panose="020F0502020204030203" pitchFamily="34" charset="0"/>
                <a:cs typeface="Lato" panose="020F0502020204030203" pitchFamily="34" charset="0"/>
              </a:rPr>
              <a:t>Tip:</a:t>
            </a:r>
          </a:p>
          <a:p>
            <a:pPr marL="0" indent="0">
              <a:buNone/>
            </a:pPr>
            <a:r>
              <a:rPr lang="da-DK" sz="1000" dirty="0">
                <a:solidFill>
                  <a:schemeClr val="bg1"/>
                </a:solidFill>
                <a:latin typeface="Lato" panose="020F0502020204030203" pitchFamily="34" charset="0"/>
                <a:cs typeface="Lato" panose="020F0502020204030203" pitchFamily="34" charset="0"/>
              </a:rPr>
              <a:t>Modellen på næste side viser hvordan Inbound Marketing overordnet fungere.</a:t>
            </a:r>
          </a:p>
          <a:p>
            <a:endParaRPr lang="da-DK" sz="1000" dirty="0">
              <a:solidFill>
                <a:schemeClr val="bg1"/>
              </a:solidFill>
              <a:latin typeface="Lato" panose="020F0502020204030203" pitchFamily="34" charset="0"/>
              <a:cs typeface="Lato" panose="020F0502020204030203" pitchFamily="34" charset="0"/>
            </a:endParaRPr>
          </a:p>
        </p:txBody>
      </p:sp>
      <p:sp>
        <p:nvSpPr>
          <p:cNvPr id="4" name="Pladsholder til indhold 2"/>
          <p:cNvSpPr txBox="1">
            <a:spLocks/>
          </p:cNvSpPr>
          <p:nvPr/>
        </p:nvSpPr>
        <p:spPr>
          <a:xfrm>
            <a:off x="2759104" y="1978025"/>
            <a:ext cx="6887154"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1900" dirty="0"/>
              <a:t>I alt bruger 97 % af danskerne nettet til varetjek inden e-handel. </a:t>
            </a:r>
          </a:p>
          <a:p>
            <a:pPr marL="0" indent="0">
              <a:buNone/>
            </a:pPr>
            <a:r>
              <a:rPr lang="da-DK" sz="1300" b="1" dirty="0">
                <a:latin typeface="Lato" panose="020F0502020204030203" pitchFamily="34" charset="0"/>
                <a:cs typeface="Lato" panose="020F0502020204030203" pitchFamily="34" charset="0"/>
              </a:rPr>
              <a:t>Spørgsmål</a:t>
            </a:r>
            <a:r>
              <a:rPr lang="da-DK" sz="1300" dirty="0">
                <a:latin typeface="Lato" panose="020F0502020204030203" pitchFamily="34" charset="0"/>
                <a:cs typeface="Lato" panose="020F0502020204030203" pitchFamily="34" charset="0"/>
              </a:rPr>
              <a:t>: Laver dine kunder research før de køber hos din virksomhed?</a:t>
            </a:r>
            <a:br>
              <a:rPr lang="da-DK" sz="1300" dirty="0">
                <a:latin typeface="Lato" panose="020F0502020204030203" pitchFamily="34" charset="0"/>
                <a:cs typeface="Lato" panose="020F0502020204030203" pitchFamily="34" charset="0"/>
              </a:rPr>
            </a:br>
            <a:r>
              <a:rPr lang="da-DK" sz="1300" b="1" dirty="0">
                <a:latin typeface="Lato" panose="020F0502020204030203" pitchFamily="34" charset="0"/>
                <a:cs typeface="Lato" panose="020F0502020204030203" pitchFamily="34" charset="0"/>
              </a:rPr>
              <a:t>Svar:</a:t>
            </a:r>
            <a:r>
              <a:rPr lang="da-DK" sz="1300" dirty="0">
                <a:latin typeface="Lato" panose="020F0502020204030203" pitchFamily="34" charset="0"/>
                <a:cs typeface="Lato" panose="020F0502020204030203" pitchFamily="34" charset="0"/>
              </a:rPr>
              <a:t> Selvfølgelig gør de det. </a:t>
            </a:r>
          </a:p>
          <a:p>
            <a:pPr marL="0" indent="0">
              <a:buNone/>
            </a:pPr>
            <a:r>
              <a:rPr lang="da-DK" sz="1200" b="1" dirty="0">
                <a:latin typeface="Lato" panose="020F0502020204030203" pitchFamily="34" charset="0"/>
                <a:cs typeface="Lato" panose="020F0502020204030203" pitchFamily="34" charset="0"/>
              </a:rPr>
              <a:t>Inbound marketing</a:t>
            </a:r>
            <a:r>
              <a:rPr lang="da-DK" sz="1200" dirty="0">
                <a:latin typeface="Lato" panose="020F0502020204030203" pitchFamily="34" charset="0"/>
                <a:cs typeface="Lato" panose="020F0502020204030203" pitchFamily="34" charset="0"/>
              </a:rPr>
              <a:t> </a:t>
            </a:r>
          </a:p>
          <a:p>
            <a:pPr marL="0" indent="0">
              <a:buFont typeface="Arial" panose="020B0604020202020204" pitchFamily="34" charset="0"/>
              <a:buNone/>
            </a:pPr>
            <a:r>
              <a:rPr lang="da-DK" sz="1200" dirty="0">
                <a:latin typeface="Lato" panose="020F0502020204030203" pitchFamily="34" charset="0"/>
                <a:cs typeface="Lato" panose="020F0502020204030203" pitchFamily="34" charset="0"/>
              </a:rPr>
              <a:t>Inbound marketing er traditionel marketing vendt på hovedet. I en erkendelse af at kunder selv opsøger viden og forsøger at klæde sig selv bedst muligt på til at tage en købsbeslutning må vi som virksomheder stille den nødvendige viden til rådighed. </a:t>
            </a:r>
          </a:p>
          <a:p>
            <a:pPr marL="0" indent="0">
              <a:buFont typeface="Arial" panose="020B0604020202020204" pitchFamily="34" charset="0"/>
              <a:buNone/>
            </a:pPr>
            <a:r>
              <a:rPr lang="da-DK" sz="1200" b="1" dirty="0">
                <a:latin typeface="Lato" panose="020F0502020204030203" pitchFamily="34" charset="0"/>
                <a:cs typeface="Lato" panose="020F0502020204030203" pitchFamily="34" charset="0"/>
              </a:rPr>
              <a:t>Søgeordsanalyse</a:t>
            </a:r>
          </a:p>
          <a:p>
            <a:pPr marL="0" indent="0">
              <a:buNone/>
            </a:pPr>
            <a:r>
              <a:rPr lang="da-DK" sz="1200" dirty="0">
                <a:latin typeface="Lato" panose="020F0502020204030203" pitchFamily="34" charset="0"/>
                <a:cs typeface="Lato" panose="020F0502020204030203" pitchFamily="34" charset="0"/>
              </a:rPr>
              <a:t>For at kunne stille den rigtige viden til rådighed, skal du igen kigge på din målgruppe. Hvad er det de søger efter? De svar kan du få ved at lave en søgeordsanalyse. (Ingen opnår resultater på Google uden indsigt i deres kunders søgevaner – det er </a:t>
            </a:r>
            <a:r>
              <a:rPr lang="da-DK" sz="1200" b="1" dirty="0">
                <a:latin typeface="Lato" panose="020F0502020204030203" pitchFamily="34" charset="0"/>
                <a:cs typeface="Lato" panose="020F0502020204030203" pitchFamily="34" charset="0"/>
              </a:rPr>
              <a:t>essentielt</a:t>
            </a:r>
            <a:r>
              <a:rPr lang="da-DK" sz="1200" dirty="0">
                <a:latin typeface="Lato" panose="020F0502020204030203" pitchFamily="34" charset="0"/>
                <a:cs typeface="Lato" panose="020F0502020204030203" pitchFamily="34" charset="0"/>
              </a:rPr>
              <a:t> at du får lavet en søgeordsanalyse). </a:t>
            </a:r>
          </a:p>
          <a:p>
            <a:pPr marL="0" indent="0">
              <a:buNone/>
            </a:pPr>
            <a:r>
              <a:rPr lang="da-DK" sz="1200" b="1" dirty="0">
                <a:latin typeface="Lato" panose="020F0502020204030203" pitchFamily="34" charset="0"/>
                <a:cs typeface="Lato" panose="020F0502020204030203" pitchFamily="34" charset="0"/>
              </a:rPr>
              <a:t>SEO-optimering</a:t>
            </a:r>
          </a:p>
          <a:p>
            <a:pPr marL="0" indent="0">
              <a:buNone/>
            </a:pPr>
            <a:r>
              <a:rPr lang="da-DK" sz="1200" dirty="0">
                <a:latin typeface="Lato" panose="020F0502020204030203" pitchFamily="34" charset="0"/>
                <a:cs typeface="Lato" panose="020F0502020204030203" pitchFamily="34" charset="0"/>
              </a:rPr>
              <a:t>Baserer du dit indhold på ovenstående søgeordsanalyse er det ikke kun godt for dine placeringer på Google. Men dit indhold vil også være langt mere relevant for dine kunder - hvis bare du altså baserer dit indhold på konkret efterspørgsel (Antal månedlige søgninger på Google).</a:t>
            </a:r>
          </a:p>
          <a:p>
            <a:pPr marL="0" indent="0">
              <a:buNone/>
            </a:pPr>
            <a:r>
              <a:rPr lang="da-DK" sz="1200" b="1" dirty="0">
                <a:latin typeface="Lato" panose="020F0502020204030203" pitchFamily="34" charset="0"/>
                <a:cs typeface="Lato" panose="020F0502020204030203" pitchFamily="34" charset="0"/>
              </a:rPr>
              <a:t>Content</a:t>
            </a:r>
          </a:p>
          <a:p>
            <a:pPr marL="0" indent="0">
              <a:buNone/>
            </a:pPr>
            <a:r>
              <a:rPr lang="da-DK" sz="1200" dirty="0">
                <a:latin typeface="Lato" panose="020F0502020204030203" pitchFamily="34" charset="0"/>
                <a:cs typeface="Lato" panose="020F0502020204030203" pitchFamily="34" charset="0"/>
              </a:rPr>
              <a:t>Content is King. Uddan og vejled dine kunder med eksempler, cases, e-bøger mm. Vær opmærksom på at indhold ikke kun er tekst, men i høj grad også kan være ”Prisberegnere, design konfigurator, spil, video, grafik og meget andet”.</a:t>
            </a:r>
          </a:p>
          <a:p>
            <a:pPr marL="0" indent="0">
              <a:buNone/>
            </a:pPr>
            <a:r>
              <a:rPr lang="da-DK" sz="1200" b="1" dirty="0">
                <a:latin typeface="Lato" panose="020F0502020204030203" pitchFamily="34" charset="0"/>
                <a:cs typeface="Lato" panose="020F0502020204030203" pitchFamily="34" charset="0"/>
              </a:rPr>
              <a:t>Kilde:</a:t>
            </a:r>
            <a:r>
              <a:rPr lang="da-DK" sz="1400" dirty="0"/>
              <a:t> </a:t>
            </a:r>
            <a:r>
              <a:rPr lang="da-DK" sz="1200" dirty="0">
                <a:latin typeface="Lato" panose="020F0502020204030203" pitchFamily="34" charset="0"/>
                <a:cs typeface="Lato" panose="020F0502020204030203" pitchFamily="34" charset="0"/>
                <a:hlinkClick r:id="rId3"/>
              </a:rPr>
              <a:t>http://www.fdih.dk/media/2321/fdih-e-handelsanalyse-2015-%c3%a5rsrapport-light.pdf</a:t>
            </a:r>
            <a:endParaRPr lang="da-DK" sz="1200" dirty="0">
              <a:latin typeface="Lato" panose="020F0502020204030203" pitchFamily="34" charset="0"/>
              <a:cs typeface="Lato" panose="020F0502020204030203" pitchFamily="34" charset="0"/>
            </a:endParaRPr>
          </a:p>
        </p:txBody>
      </p:sp>
      <p:sp>
        <p:nvSpPr>
          <p:cNvPr id="5" name="Titel 1"/>
          <p:cNvSpPr txBox="1">
            <a:spLocks/>
          </p:cNvSpPr>
          <p:nvPr/>
        </p:nvSpPr>
        <p:spPr>
          <a:xfrm>
            <a:off x="6543923" y="6217920"/>
            <a:ext cx="4423577" cy="928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800" dirty="0" err="1">
                <a:solidFill>
                  <a:schemeClr val="bg1">
                    <a:lumMod val="65000"/>
                  </a:schemeClr>
                </a:solidFill>
                <a:latin typeface="Lato" panose="020F0502020204030203" pitchFamily="34" charset="0"/>
                <a:cs typeface="Lato" panose="020F0502020204030203" pitchFamily="34" charset="0"/>
              </a:rPr>
              <a:t>SideWalk</a:t>
            </a:r>
            <a:r>
              <a:rPr lang="da-DK" sz="800" dirty="0">
                <a:solidFill>
                  <a:schemeClr val="bg1">
                    <a:lumMod val="65000"/>
                  </a:schemeClr>
                </a:solidFill>
                <a:latin typeface="Lato" panose="020F0502020204030203" pitchFamily="34" charset="0"/>
                <a:cs typeface="Lato" panose="020F0502020204030203" pitchFamily="34" charset="0"/>
              </a:rPr>
              <a:t> – </a:t>
            </a:r>
            <a:r>
              <a:rPr lang="da-DK" sz="800" dirty="0">
                <a:solidFill>
                  <a:schemeClr val="bg1">
                    <a:lumMod val="65000"/>
                  </a:schemeClr>
                </a:solidFill>
                <a:latin typeface="Lato" panose="020F0502020204030203" pitchFamily="34" charset="0"/>
                <a:cs typeface="Lato" panose="020F0502020204030203" pitchFamily="34" charset="0"/>
                <a:hlinkClick r:id="rId4"/>
              </a:rPr>
              <a:t>www.side-walk.dk </a:t>
            </a:r>
            <a:r>
              <a:rPr lang="da-DK" sz="800" dirty="0">
                <a:solidFill>
                  <a:schemeClr val="bg1">
                    <a:lumMod val="65000"/>
                  </a:schemeClr>
                </a:solidFill>
                <a:latin typeface="Lato" panose="020F0502020204030203" pitchFamily="34" charset="0"/>
                <a:cs typeface="Lato" panose="020F0502020204030203" pitchFamily="34" charset="0"/>
              </a:rPr>
              <a:t>– hello@side-walk.dk</a:t>
            </a:r>
          </a:p>
        </p:txBody>
      </p:sp>
    </p:spTree>
    <p:extLst>
      <p:ext uri="{BB962C8B-B14F-4D97-AF65-F5344CB8AC3E}">
        <p14:creationId xmlns:p14="http://schemas.microsoft.com/office/powerpoint/2010/main" val="4233049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769156"/>
      </p:ext>
    </p:extLst>
  </p:cSld>
  <p:clrMapOvr>
    <a:masterClrMapping/>
  </p:clrMapOvr>
</p:sld>
</file>

<file path=ppt/theme/theme1.xml><?xml version="1.0" encoding="utf-8"?>
<a:theme xmlns:a="http://schemas.openxmlformats.org/drawingml/2006/main" name="Office-tema">
  <a:themeElements>
    <a:clrScheme name="Brugerdefineret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2DCBBC"/>
      </a:hlink>
      <a:folHlink>
        <a:srgbClr val="2DCBBC"/>
      </a:folHlink>
    </a:clrScheme>
    <a:fontScheme name="Office-t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DCF10636320AB4EA12F02DC40066687" ma:contentTypeVersion="15" ma:contentTypeDescription="Opret et nyt dokument." ma:contentTypeScope="" ma:versionID="8980f4826448ba09574f4e08672113c2">
  <xsd:schema xmlns:xsd="http://www.w3.org/2001/XMLSchema" xmlns:xs="http://www.w3.org/2001/XMLSchema" xmlns:p="http://schemas.microsoft.com/office/2006/metadata/properties" xmlns:ns2="bacaf9f7-594d-4289-b251-b7d5e88235ec" xmlns:ns3="9bec1bd7-f083-4475-aeb3-cacb133d6ab3" targetNamespace="http://schemas.microsoft.com/office/2006/metadata/properties" ma:root="true" ma:fieldsID="8a9a5e54f14107ba267d4c851fde25d7" ns2:_="" ns3:_="">
    <xsd:import namespace="bacaf9f7-594d-4289-b251-b7d5e88235ec"/>
    <xsd:import namespace="9bec1bd7-f083-4475-aeb3-cacb133d6ab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caf9f7-594d-4289-b251-b7d5e8823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91fb7513-80b3-40d3-84e6-adde68abc43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bec1bd7-f083-4475-aeb3-cacb133d6ab3" elementFormDefault="qualified">
    <xsd:import namespace="http://schemas.microsoft.com/office/2006/documentManagement/types"/>
    <xsd:import namespace="http://schemas.microsoft.com/office/infopath/2007/PartnerControls"/>
    <xsd:element name="SharedWithUsers" ma:index="19"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4ED04D-CFE3-4140-BAA2-5C3F5F6BC805}">
  <ds:schemaRefs>
    <ds:schemaRef ds:uri="http://schemas.microsoft.com/sharepoint/v3/contenttype/forms"/>
  </ds:schemaRefs>
</ds:datastoreItem>
</file>

<file path=customXml/itemProps2.xml><?xml version="1.0" encoding="utf-8"?>
<ds:datastoreItem xmlns:ds="http://schemas.openxmlformats.org/officeDocument/2006/customXml" ds:itemID="{A5448E48-A9E7-44D5-9CD2-51DE8B9C88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caf9f7-594d-4289-b251-b7d5e88235ec"/>
    <ds:schemaRef ds:uri="9bec1bd7-f083-4475-aeb3-cacb133d6a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1051</TotalTime>
  <Words>2393</Words>
  <Application>Microsoft Office PowerPoint</Application>
  <PresentationFormat>A4-papir (210 x 297 mm)</PresentationFormat>
  <Paragraphs>140</Paragraphs>
  <Slides>15</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15</vt:i4>
      </vt:variant>
    </vt:vector>
  </HeadingPairs>
  <TitlesOfParts>
    <vt:vector size="20" baseType="lpstr">
      <vt:lpstr>Arial</vt:lpstr>
      <vt:lpstr>Calibri</vt:lpstr>
      <vt:lpstr>Calibri Light</vt:lpstr>
      <vt:lpstr>Lato</vt:lpstr>
      <vt:lpstr>Office-tema</vt:lpstr>
      <vt:lpstr>PowerPoint-præsentation</vt:lpstr>
      <vt:lpstr>PowerPoint-præsentation</vt:lpstr>
      <vt:lpstr>PowerPoint-præsentation</vt:lpstr>
      <vt:lpstr>Afklaring</vt:lpstr>
      <vt:lpstr>PowerPoint-præsentation</vt:lpstr>
      <vt:lpstr>Design</vt:lpstr>
      <vt:lpstr>PowerPoint-præsentation</vt:lpstr>
      <vt:lpstr>Content</vt:lpstr>
      <vt:lpstr>PowerPoint-præsentation</vt:lpstr>
      <vt:lpstr>Kodning</vt:lpstr>
      <vt:lpstr>CMS systemer</vt:lpstr>
      <vt:lpstr>PowerPoint-præsentation</vt:lpstr>
      <vt:lpstr>Markedsføring</vt:lpstr>
      <vt:lpstr>Drift</vt:lpstr>
      <vt:lpstr>Konklusion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til B2b leadgenerering!</dc:title>
  <dc:creator>Daniel Due</dc:creator>
  <cp:lastModifiedBy>Morten Carlsen</cp:lastModifiedBy>
  <cp:revision>92</cp:revision>
  <dcterms:created xsi:type="dcterms:W3CDTF">2016-06-23T16:56:08Z</dcterms:created>
  <dcterms:modified xsi:type="dcterms:W3CDTF">2022-12-06T08:56:49Z</dcterms:modified>
</cp:coreProperties>
</file>